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9"/>
  </p:notesMasterIdLst>
  <p:sldIdLst>
    <p:sldId id="256" r:id="rId2"/>
    <p:sldId id="290" r:id="rId3"/>
    <p:sldId id="259" r:id="rId4"/>
    <p:sldId id="313" r:id="rId5"/>
    <p:sldId id="321" r:id="rId6"/>
    <p:sldId id="310" r:id="rId7"/>
    <p:sldId id="311" r:id="rId8"/>
    <p:sldId id="312" r:id="rId9"/>
    <p:sldId id="323" r:id="rId10"/>
    <p:sldId id="324" r:id="rId11"/>
    <p:sldId id="325" r:id="rId12"/>
    <p:sldId id="328" r:id="rId13"/>
    <p:sldId id="320" r:id="rId14"/>
    <p:sldId id="326" r:id="rId15"/>
    <p:sldId id="327" r:id="rId16"/>
    <p:sldId id="294" r:id="rId17"/>
    <p:sldId id="319" r:id="rId18"/>
    <p:sldId id="295" r:id="rId19"/>
    <p:sldId id="296" r:id="rId20"/>
    <p:sldId id="271" r:id="rId21"/>
    <p:sldId id="277" r:id="rId22"/>
    <p:sldId id="289" r:id="rId23"/>
    <p:sldId id="291" r:id="rId24"/>
    <p:sldId id="292" r:id="rId25"/>
    <p:sldId id="293" r:id="rId26"/>
    <p:sldId id="315" r:id="rId27"/>
    <p:sldId id="298" r:id="rId28"/>
    <p:sldId id="299" r:id="rId29"/>
    <p:sldId id="309" r:id="rId30"/>
    <p:sldId id="300" r:id="rId31"/>
    <p:sldId id="316" r:id="rId32"/>
    <p:sldId id="302" r:id="rId33"/>
    <p:sldId id="306" r:id="rId34"/>
    <p:sldId id="308" r:id="rId35"/>
    <p:sldId id="317" r:id="rId36"/>
    <p:sldId id="318" r:id="rId37"/>
    <p:sldId id="288" r:id="rId3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預設章節" id="{8606CAC3-C0F9-4720-9A72-FD95DE66A21E}">
          <p14:sldIdLst>
            <p14:sldId id="256"/>
            <p14:sldId id="290"/>
            <p14:sldId id="259"/>
            <p14:sldId id="313"/>
            <p14:sldId id="321"/>
            <p14:sldId id="310"/>
            <p14:sldId id="311"/>
            <p14:sldId id="312"/>
            <p14:sldId id="323"/>
            <p14:sldId id="324"/>
            <p14:sldId id="325"/>
            <p14:sldId id="328"/>
            <p14:sldId id="320"/>
            <p14:sldId id="326"/>
            <p14:sldId id="327"/>
            <p14:sldId id="294"/>
            <p14:sldId id="319"/>
            <p14:sldId id="295"/>
            <p14:sldId id="296"/>
            <p14:sldId id="271"/>
            <p14:sldId id="277"/>
            <p14:sldId id="289"/>
            <p14:sldId id="291"/>
            <p14:sldId id="292"/>
            <p14:sldId id="293"/>
            <p14:sldId id="315"/>
            <p14:sldId id="298"/>
            <p14:sldId id="299"/>
            <p14:sldId id="309"/>
            <p14:sldId id="300"/>
            <p14:sldId id="316"/>
            <p14:sldId id="302"/>
            <p14:sldId id="306"/>
            <p14:sldId id="308"/>
            <p14:sldId id="317"/>
            <p14:sldId id="318"/>
            <p14:sldId id="288"/>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77" autoAdjust="0"/>
    <p:restoredTop sz="98731" autoAdjust="0"/>
  </p:normalViewPr>
  <p:slideViewPr>
    <p:cSldViewPr snapToGrid="0" snapToObjects="1">
      <p:cViewPr>
        <p:scale>
          <a:sx n="81" d="100"/>
          <a:sy n="81" d="100"/>
        </p:scale>
        <p:origin x="-432" y="-2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CAE41A-A355-4FD6-98B3-7B3442773E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TW" altLang="en-US"/>
        </a:p>
      </dgm:t>
    </dgm:pt>
    <dgm:pt modelId="{5A6639D1-E971-4B8E-A858-827E2726D5DB}">
      <dgm:prSet phldrT="[文字]" custT="1"/>
      <dgm:spPr/>
      <dgm:t>
        <a:bodyPr/>
        <a:lstStyle/>
        <a:p>
          <a:r>
            <a:rPr lang="zh-TW" altLang="en-US" sz="2000" dirty="0" smtClean="0"/>
            <a:t>環評法及其施行細則所謂「開發行為」之文義解釋</a:t>
          </a:r>
          <a:endParaRPr lang="zh-TW" altLang="en-US" sz="2000" dirty="0"/>
        </a:p>
      </dgm:t>
    </dgm:pt>
    <dgm:pt modelId="{D5CB78D6-EA3C-4CD5-9284-9CE83BACFDEE}" type="parTrans" cxnId="{E616735F-C3D9-4945-B7B3-13B6A19BABA5}">
      <dgm:prSet/>
      <dgm:spPr/>
      <dgm:t>
        <a:bodyPr/>
        <a:lstStyle/>
        <a:p>
          <a:endParaRPr lang="zh-TW" altLang="en-US"/>
        </a:p>
      </dgm:t>
    </dgm:pt>
    <dgm:pt modelId="{70E829D8-9FE6-4188-AB0A-BC14E323C4D2}" type="sibTrans" cxnId="{E616735F-C3D9-4945-B7B3-13B6A19BABA5}">
      <dgm:prSet/>
      <dgm:spPr/>
      <dgm:t>
        <a:bodyPr/>
        <a:lstStyle/>
        <a:p>
          <a:endParaRPr lang="zh-TW" altLang="en-US"/>
        </a:p>
      </dgm:t>
    </dgm:pt>
    <dgm:pt modelId="{CDAF1EFC-590C-48D9-AB99-B9EEC419EADE}">
      <dgm:prSet phldrT="[文字]" custT="1"/>
      <dgm:spPr/>
      <dgm:t>
        <a:bodyPr/>
        <a:lstStyle/>
        <a:p>
          <a:r>
            <a:rPr lang="zh-TW" altLang="en-US" sz="1800" dirty="0" smtClean="0"/>
            <a:t>環評法第</a:t>
          </a:r>
          <a:r>
            <a:rPr lang="en-US" altLang="zh-TW" sz="1800" dirty="0" smtClean="0"/>
            <a:t>4</a:t>
          </a:r>
          <a:r>
            <a:rPr lang="zh-TW" altLang="en-US" sz="1800" dirty="0" smtClean="0"/>
            <a:t>條規定包括同法第</a:t>
          </a:r>
          <a:r>
            <a:rPr lang="en-US" altLang="zh-TW" sz="1800" dirty="0" smtClean="0"/>
            <a:t>5</a:t>
          </a:r>
          <a:r>
            <a:rPr lang="zh-TW" altLang="en-US" sz="1800" dirty="0" smtClean="0"/>
            <a:t>條行為之</a:t>
          </a:r>
          <a:r>
            <a:rPr lang="zh-TW" altLang="en-US" sz="1800" b="1" dirty="0" smtClean="0"/>
            <a:t>規劃</a:t>
          </a:r>
          <a:r>
            <a:rPr lang="zh-TW" altLang="en-US" sz="1800" dirty="0" smtClean="0"/>
            <a:t>、進行及完成後使用。</a:t>
          </a:r>
          <a:endParaRPr lang="zh-TW" altLang="en-US" sz="1800" dirty="0"/>
        </a:p>
      </dgm:t>
    </dgm:pt>
    <dgm:pt modelId="{D06ACCDB-DBA7-475D-A909-38350BC4932F}" type="parTrans" cxnId="{908E191C-E8D1-4DD3-BD95-296857FF1FF4}">
      <dgm:prSet/>
      <dgm:spPr/>
      <dgm:t>
        <a:bodyPr/>
        <a:lstStyle/>
        <a:p>
          <a:endParaRPr lang="zh-TW" altLang="en-US"/>
        </a:p>
      </dgm:t>
    </dgm:pt>
    <dgm:pt modelId="{7630AD70-7181-483B-939B-1312F2D23DA0}" type="sibTrans" cxnId="{908E191C-E8D1-4DD3-BD95-296857FF1FF4}">
      <dgm:prSet/>
      <dgm:spPr/>
      <dgm:t>
        <a:bodyPr/>
        <a:lstStyle/>
        <a:p>
          <a:endParaRPr lang="zh-TW" altLang="en-US"/>
        </a:p>
      </dgm:t>
    </dgm:pt>
    <dgm:pt modelId="{C8B25EF8-518E-48A8-892A-6BE94B7CA112}">
      <dgm:prSet phldrT="[文字]" custT="1"/>
      <dgm:spPr/>
      <dgm:t>
        <a:bodyPr/>
        <a:lstStyle/>
        <a:p>
          <a:r>
            <a:rPr lang="zh-TW" altLang="en-US" sz="1800" dirty="0" smtClean="0"/>
            <a:t>環評法第</a:t>
          </a:r>
          <a:r>
            <a:rPr lang="en-US" altLang="zh-TW" sz="1800" dirty="0" smtClean="0"/>
            <a:t>6</a:t>
          </a:r>
          <a:r>
            <a:rPr lang="zh-TW" altLang="en-US" sz="1800" dirty="0" smtClean="0"/>
            <a:t>條第</a:t>
          </a:r>
          <a:r>
            <a:rPr lang="en-US" altLang="zh-TW" sz="1800" dirty="0" smtClean="0"/>
            <a:t>1</a:t>
          </a:r>
          <a:r>
            <a:rPr lang="zh-TW" altLang="en-US" sz="1800" dirty="0" smtClean="0"/>
            <a:t>項規定開發單位於</a:t>
          </a:r>
          <a:r>
            <a:rPr lang="zh-TW" altLang="en-US" sz="1800" b="1" dirty="0" smtClean="0"/>
            <a:t>規劃</a:t>
          </a:r>
          <a:r>
            <a:rPr lang="zh-TW" altLang="en-US" sz="1800" dirty="0" smtClean="0"/>
            <a:t>時即須實施環評。</a:t>
          </a:r>
          <a:endParaRPr lang="zh-TW" altLang="en-US" sz="1800" dirty="0"/>
        </a:p>
      </dgm:t>
    </dgm:pt>
    <dgm:pt modelId="{F20DE5AE-1802-4F95-BBC1-152E227DBC59}" type="parTrans" cxnId="{631173E9-72CE-41DC-8E8F-8073534DE66B}">
      <dgm:prSet/>
      <dgm:spPr/>
      <dgm:t>
        <a:bodyPr/>
        <a:lstStyle/>
        <a:p>
          <a:endParaRPr lang="zh-TW" altLang="en-US"/>
        </a:p>
      </dgm:t>
    </dgm:pt>
    <dgm:pt modelId="{3C063005-637C-4137-A4E1-C158C884F68B}" type="sibTrans" cxnId="{631173E9-72CE-41DC-8E8F-8073534DE66B}">
      <dgm:prSet/>
      <dgm:spPr/>
      <dgm:t>
        <a:bodyPr/>
        <a:lstStyle/>
        <a:p>
          <a:endParaRPr lang="zh-TW" altLang="en-US"/>
        </a:p>
      </dgm:t>
    </dgm:pt>
    <dgm:pt modelId="{3EBE9660-61F4-46EC-81E6-58871D6F9CC7}">
      <dgm:prSet phldrT="[文字]" custT="1"/>
      <dgm:spPr/>
      <dgm:t>
        <a:bodyPr/>
        <a:lstStyle/>
        <a:p>
          <a:r>
            <a:rPr lang="zh-TW" altLang="en-US" sz="2000" dirty="0" smtClean="0"/>
            <a:t>環評法「風險預防原則」之目的解釋</a:t>
          </a:r>
          <a:endParaRPr lang="zh-TW" altLang="en-US" sz="2000" dirty="0"/>
        </a:p>
      </dgm:t>
    </dgm:pt>
    <dgm:pt modelId="{CC5F397C-1940-491C-95BE-557054C020AD}" type="parTrans" cxnId="{8210109B-D5DA-447A-85F1-F1BBF4A52DAB}">
      <dgm:prSet/>
      <dgm:spPr/>
      <dgm:t>
        <a:bodyPr/>
        <a:lstStyle/>
        <a:p>
          <a:endParaRPr lang="zh-TW" altLang="en-US"/>
        </a:p>
      </dgm:t>
    </dgm:pt>
    <dgm:pt modelId="{E424BEA0-BDFE-4BA5-9762-BEFEEB9359AC}" type="sibTrans" cxnId="{8210109B-D5DA-447A-85F1-F1BBF4A52DAB}">
      <dgm:prSet/>
      <dgm:spPr/>
      <dgm:t>
        <a:bodyPr/>
        <a:lstStyle/>
        <a:p>
          <a:endParaRPr lang="zh-TW" altLang="en-US"/>
        </a:p>
      </dgm:t>
    </dgm:pt>
    <dgm:pt modelId="{88D07B7D-E1D4-48A3-BC3A-79D1FC63FE6B}">
      <dgm:prSet phldrT="[文字]" custT="1"/>
      <dgm:spPr/>
      <dgm:t>
        <a:bodyPr/>
        <a:lstStyle/>
        <a:p>
          <a:r>
            <a:rPr lang="zh-TW" altLang="en-US" sz="1800" dirty="0" smtClean="0"/>
            <a:t>環評法第</a:t>
          </a:r>
          <a:r>
            <a:rPr lang="en-US" altLang="en-US" sz="1800" dirty="0" smtClean="0"/>
            <a:t>1</a:t>
          </a:r>
          <a:r>
            <a:rPr lang="zh-TW" altLang="en-US" sz="1800" dirty="0" smtClean="0"/>
            <a:t>條等顯示環評係環境風險之預防機制。</a:t>
          </a:r>
          <a:endParaRPr lang="zh-TW" altLang="en-US" sz="1800" dirty="0"/>
        </a:p>
      </dgm:t>
    </dgm:pt>
    <dgm:pt modelId="{F8986E0A-68E9-4FD4-A747-0EFD823C3D2A}" type="parTrans" cxnId="{EFC118BE-1CF5-4157-B178-1B7096C96EAF}">
      <dgm:prSet/>
      <dgm:spPr/>
      <dgm:t>
        <a:bodyPr/>
        <a:lstStyle/>
        <a:p>
          <a:endParaRPr lang="zh-TW" altLang="en-US"/>
        </a:p>
      </dgm:t>
    </dgm:pt>
    <dgm:pt modelId="{7CFCD6DF-BBE1-44E3-8686-151184B10489}" type="sibTrans" cxnId="{EFC118BE-1CF5-4157-B178-1B7096C96EAF}">
      <dgm:prSet/>
      <dgm:spPr/>
      <dgm:t>
        <a:bodyPr/>
        <a:lstStyle/>
        <a:p>
          <a:endParaRPr lang="zh-TW" altLang="en-US"/>
        </a:p>
      </dgm:t>
    </dgm:pt>
    <dgm:pt modelId="{2DF8C3C7-B1AE-4996-9D68-8DE824E0B510}">
      <dgm:prSet phldrT="[文字]" custT="1"/>
      <dgm:spPr/>
      <dgm:t>
        <a:bodyPr/>
        <a:lstStyle/>
        <a:p>
          <a:r>
            <a:rPr lang="zh-TW" altLang="en-US" sz="1800" dirty="0" smtClean="0"/>
            <a:t>開發行為的任何一個階段，只要該階段有可能對環評法第</a:t>
          </a:r>
          <a:r>
            <a:rPr lang="en-US" altLang="en-US" sz="1800" dirty="0" smtClean="0"/>
            <a:t>4</a:t>
          </a:r>
          <a:r>
            <a:rPr lang="zh-TW" altLang="en-US" sz="1800" dirty="0" smtClean="0"/>
            <a:t>條第</a:t>
          </a:r>
          <a:r>
            <a:rPr lang="en-US" altLang="en-US" sz="1800" dirty="0" smtClean="0"/>
            <a:t>2</a:t>
          </a:r>
          <a:r>
            <a:rPr lang="zh-TW" altLang="en-US" sz="1800" dirty="0" smtClean="0"/>
            <a:t>款及其施行細則第</a:t>
          </a:r>
          <a:r>
            <a:rPr lang="en-US" altLang="en-US" sz="1800" dirty="0" smtClean="0"/>
            <a:t>6</a:t>
          </a:r>
          <a:r>
            <a:rPr lang="zh-TW" altLang="en-US" sz="1800" dirty="0" smtClean="0"/>
            <a:t>條、第</a:t>
          </a:r>
          <a:r>
            <a:rPr lang="en-US" altLang="en-US" sz="1800" dirty="0" smtClean="0"/>
            <a:t>19</a:t>
          </a:r>
          <a:r>
            <a:rPr lang="zh-TW" altLang="en-US" sz="1800" dirty="0" smtClean="0"/>
            <a:t>條所列各項環境因子造成顯著不利影響之虞，即已足認為開發行為之實施。</a:t>
          </a:r>
          <a:endParaRPr lang="zh-TW" altLang="en-US" sz="1800" dirty="0"/>
        </a:p>
      </dgm:t>
    </dgm:pt>
    <dgm:pt modelId="{5B80F609-A0FF-407A-9819-EB0844400B51}" type="parTrans" cxnId="{79445051-4CCE-4BB5-9F36-B905852600C6}">
      <dgm:prSet/>
      <dgm:spPr/>
      <dgm:t>
        <a:bodyPr/>
        <a:lstStyle/>
        <a:p>
          <a:endParaRPr lang="zh-TW" altLang="en-US"/>
        </a:p>
      </dgm:t>
    </dgm:pt>
    <dgm:pt modelId="{8EA36F0A-77A9-4E29-8B42-3A57F890FA0F}" type="sibTrans" cxnId="{79445051-4CCE-4BB5-9F36-B905852600C6}">
      <dgm:prSet/>
      <dgm:spPr/>
      <dgm:t>
        <a:bodyPr/>
        <a:lstStyle/>
        <a:p>
          <a:endParaRPr lang="zh-TW" altLang="en-US"/>
        </a:p>
      </dgm:t>
    </dgm:pt>
    <dgm:pt modelId="{B005C801-6F79-46C4-873E-21CEB297A6C2}">
      <dgm:prSet phldrT="[文字]" custT="1"/>
      <dgm:spPr/>
      <dgm:t>
        <a:bodyPr/>
        <a:lstStyle/>
        <a:p>
          <a:r>
            <a:rPr lang="zh-TW" altLang="en-US" sz="2000" dirty="0" smtClean="0"/>
            <a:t>避免透過切割開發規模以規避環評</a:t>
          </a:r>
          <a:endParaRPr lang="zh-TW" altLang="en-US" sz="2000" dirty="0"/>
        </a:p>
      </dgm:t>
    </dgm:pt>
    <dgm:pt modelId="{7338A080-04E9-4CA6-9C05-CBDB9E69718D}" type="parTrans" cxnId="{B7BD1947-E902-481D-B2FE-B4F24F8DC045}">
      <dgm:prSet/>
      <dgm:spPr/>
      <dgm:t>
        <a:bodyPr/>
        <a:lstStyle/>
        <a:p>
          <a:endParaRPr lang="zh-TW" altLang="en-US"/>
        </a:p>
      </dgm:t>
    </dgm:pt>
    <dgm:pt modelId="{92620519-17B3-48A8-BCA0-A505CE912EAB}" type="sibTrans" cxnId="{B7BD1947-E902-481D-B2FE-B4F24F8DC045}">
      <dgm:prSet/>
      <dgm:spPr/>
      <dgm:t>
        <a:bodyPr/>
        <a:lstStyle/>
        <a:p>
          <a:endParaRPr lang="zh-TW" altLang="en-US"/>
        </a:p>
      </dgm:t>
    </dgm:pt>
    <dgm:pt modelId="{E39C9635-0102-4AA9-A250-06E95A651339}">
      <dgm:prSet phldrT="[文字]" custT="1"/>
      <dgm:spPr/>
      <dgm:t>
        <a:bodyPr/>
        <a:lstStyle/>
        <a:p>
          <a:r>
            <a:rPr lang="zh-TW" altLang="en-US" sz="1800" dirty="0" smtClean="0"/>
            <a:t>如數開發行為所生之環境影響無法分別觀察，即應將之視為單一不可分割之開發行為，始能避免開發單位以切割開發規模之方式，逐一規避環評程序。</a:t>
          </a:r>
          <a:endParaRPr lang="zh-TW" altLang="en-US" sz="1800" dirty="0"/>
        </a:p>
      </dgm:t>
    </dgm:pt>
    <dgm:pt modelId="{1197A5C3-6347-4B75-9A26-450EC49E5B6C}" type="parTrans" cxnId="{B3A67BE0-C0B6-4A04-A5B8-F215D6A341C4}">
      <dgm:prSet/>
      <dgm:spPr/>
      <dgm:t>
        <a:bodyPr/>
        <a:lstStyle/>
        <a:p>
          <a:endParaRPr lang="zh-TW" altLang="en-US"/>
        </a:p>
      </dgm:t>
    </dgm:pt>
    <dgm:pt modelId="{977C3624-FCD3-40AA-B2A0-6C87D1B175F0}" type="sibTrans" cxnId="{B3A67BE0-C0B6-4A04-A5B8-F215D6A341C4}">
      <dgm:prSet/>
      <dgm:spPr/>
      <dgm:t>
        <a:bodyPr/>
        <a:lstStyle/>
        <a:p>
          <a:endParaRPr lang="zh-TW" altLang="en-US"/>
        </a:p>
      </dgm:t>
    </dgm:pt>
    <dgm:pt modelId="{B81DEF3A-740F-418E-A4AC-1BCA49668DC3}">
      <dgm:prSet phldrT="[文字]" custT="1"/>
      <dgm:spPr/>
      <dgm:t>
        <a:bodyPr/>
        <a:lstStyle/>
        <a:p>
          <a:r>
            <a:rPr lang="zh-TW" altLang="en-US" sz="1800" dirty="0" smtClean="0"/>
            <a:t>環評法施行細則第</a:t>
          </a:r>
          <a:r>
            <a:rPr lang="en-US" altLang="en-US" sz="1800" dirty="0" smtClean="0"/>
            <a:t>8</a:t>
          </a:r>
          <a:r>
            <a:rPr lang="zh-TW" altLang="en-US" sz="1800" dirty="0" smtClean="0"/>
            <a:t>條第</a:t>
          </a:r>
          <a:r>
            <a:rPr lang="en-US" altLang="zh-TW" sz="1800" dirty="0" smtClean="0"/>
            <a:t>1</a:t>
          </a:r>
          <a:r>
            <a:rPr lang="zh-TW" altLang="en-US" sz="1800" dirty="0" smtClean="0"/>
            <a:t>項：「本法第六條第一項之規劃，指可行性研究、</a:t>
          </a:r>
          <a:r>
            <a:rPr lang="zh-TW" altLang="en-US" sz="1800" b="1" dirty="0" smtClean="0"/>
            <a:t>先期作業</a:t>
          </a:r>
          <a:r>
            <a:rPr lang="zh-TW" altLang="en-US" sz="1800" dirty="0" smtClean="0"/>
            <a:t>、準備申請許可或其他經中央主管機關認定為有關規劃之階段行為。」</a:t>
          </a:r>
          <a:endParaRPr lang="zh-TW" altLang="en-US" sz="1800" dirty="0"/>
        </a:p>
      </dgm:t>
    </dgm:pt>
    <dgm:pt modelId="{2C041CFC-FD6F-4A6C-B8B3-964B0B2DDD6A}" type="parTrans" cxnId="{1027721C-1976-49C7-A478-9F430B69A293}">
      <dgm:prSet/>
      <dgm:spPr/>
      <dgm:t>
        <a:bodyPr/>
        <a:lstStyle/>
        <a:p>
          <a:endParaRPr lang="zh-TW" altLang="en-US"/>
        </a:p>
      </dgm:t>
    </dgm:pt>
    <dgm:pt modelId="{AD6D8708-9163-422B-B550-E97D82412D40}" type="sibTrans" cxnId="{1027721C-1976-49C7-A478-9F430B69A293}">
      <dgm:prSet/>
      <dgm:spPr/>
      <dgm:t>
        <a:bodyPr/>
        <a:lstStyle/>
        <a:p>
          <a:endParaRPr lang="zh-TW" altLang="en-US"/>
        </a:p>
      </dgm:t>
    </dgm:pt>
    <dgm:pt modelId="{EE05F44B-ABF2-4158-88E0-2F87EC26CA11}">
      <dgm:prSet phldrT="[文字]" custT="1"/>
      <dgm:spPr/>
      <dgm:t>
        <a:bodyPr/>
        <a:lstStyle/>
        <a:p>
          <a:r>
            <a:rPr lang="zh-TW" altLang="en-US" sz="1800" dirty="0" smtClean="0"/>
            <a:t>整個擴建機場園區行為包括「機場專用區」及「第二種自由貿易港專用區」，屬於對同一園區整體規劃下之開發，業已辦理環評之「第三航站」係「機場專用區」之一部分。</a:t>
          </a:r>
          <a:endParaRPr lang="zh-TW" altLang="en-US" sz="1800" dirty="0"/>
        </a:p>
      </dgm:t>
    </dgm:pt>
    <dgm:pt modelId="{60408C89-0BE5-4DB2-A6F6-D1993AA362BF}" type="parTrans" cxnId="{79F53D96-E0FB-4590-8A5D-73E569325BCD}">
      <dgm:prSet/>
      <dgm:spPr/>
      <dgm:t>
        <a:bodyPr/>
        <a:lstStyle/>
        <a:p>
          <a:endParaRPr lang="zh-TW" altLang="en-US"/>
        </a:p>
      </dgm:t>
    </dgm:pt>
    <dgm:pt modelId="{69C4123D-76DA-4C94-BF05-BA0CCAD65FED}" type="sibTrans" cxnId="{79F53D96-E0FB-4590-8A5D-73E569325BCD}">
      <dgm:prSet/>
      <dgm:spPr/>
      <dgm:t>
        <a:bodyPr/>
        <a:lstStyle/>
        <a:p>
          <a:endParaRPr lang="zh-TW" altLang="en-US"/>
        </a:p>
      </dgm:t>
    </dgm:pt>
    <dgm:pt modelId="{CDC45078-5995-4BF3-82E5-01EF053E8B82}" type="pres">
      <dgm:prSet presAssocID="{E1CAE41A-A355-4FD6-98B3-7B3442773EBB}" presName="Name0" presStyleCnt="0">
        <dgm:presLayoutVars>
          <dgm:dir/>
          <dgm:animLvl val="lvl"/>
          <dgm:resizeHandles val="exact"/>
        </dgm:presLayoutVars>
      </dgm:prSet>
      <dgm:spPr/>
      <dgm:t>
        <a:bodyPr/>
        <a:lstStyle/>
        <a:p>
          <a:endParaRPr lang="zh-TW" altLang="en-US"/>
        </a:p>
      </dgm:t>
    </dgm:pt>
    <dgm:pt modelId="{5C7C7F54-707C-4996-A549-9A901668A406}" type="pres">
      <dgm:prSet presAssocID="{5A6639D1-E971-4B8E-A858-827E2726D5DB}" presName="linNode" presStyleCnt="0"/>
      <dgm:spPr/>
    </dgm:pt>
    <dgm:pt modelId="{5185020E-A952-457C-BA8F-3F52F124C2B6}" type="pres">
      <dgm:prSet presAssocID="{5A6639D1-E971-4B8E-A858-827E2726D5DB}" presName="parentText" presStyleLbl="node1" presStyleIdx="0" presStyleCnt="3" custScaleX="62565" custLinFactNeighborX="-10529" custLinFactNeighborY="9116">
        <dgm:presLayoutVars>
          <dgm:chMax val="1"/>
          <dgm:bulletEnabled val="1"/>
        </dgm:presLayoutVars>
      </dgm:prSet>
      <dgm:spPr/>
      <dgm:t>
        <a:bodyPr/>
        <a:lstStyle/>
        <a:p>
          <a:endParaRPr lang="zh-TW" altLang="en-US"/>
        </a:p>
      </dgm:t>
    </dgm:pt>
    <dgm:pt modelId="{D74534B0-355B-4662-BF2C-990EBEB9CFCD}" type="pres">
      <dgm:prSet presAssocID="{5A6639D1-E971-4B8E-A858-827E2726D5DB}" presName="descendantText" presStyleLbl="alignAccFollowNode1" presStyleIdx="0" presStyleCnt="3" custScaleX="132690" custScaleY="114653" custLinFactNeighborX="7" custLinFactNeighborY="10135">
        <dgm:presLayoutVars>
          <dgm:bulletEnabled val="1"/>
        </dgm:presLayoutVars>
      </dgm:prSet>
      <dgm:spPr/>
      <dgm:t>
        <a:bodyPr/>
        <a:lstStyle/>
        <a:p>
          <a:endParaRPr lang="zh-TW" altLang="en-US"/>
        </a:p>
      </dgm:t>
    </dgm:pt>
    <dgm:pt modelId="{76E6A34C-4E6C-4DDC-90B2-98CA23BEBC2C}" type="pres">
      <dgm:prSet presAssocID="{70E829D8-9FE6-4188-AB0A-BC14E323C4D2}" presName="sp" presStyleCnt="0"/>
      <dgm:spPr/>
    </dgm:pt>
    <dgm:pt modelId="{139DB08F-E802-4512-BB66-A2FF20270614}" type="pres">
      <dgm:prSet presAssocID="{3EBE9660-61F4-46EC-81E6-58871D6F9CC7}" presName="linNode" presStyleCnt="0"/>
      <dgm:spPr/>
    </dgm:pt>
    <dgm:pt modelId="{308B2879-1BC7-4EBD-AC60-7EB86EBEE4E7}" type="pres">
      <dgm:prSet presAssocID="{3EBE9660-61F4-46EC-81E6-58871D6F9CC7}" presName="parentText" presStyleLbl="node1" presStyleIdx="1" presStyleCnt="3" custScaleX="61969" custLinFactNeighborX="-10529" custLinFactNeighborY="5791">
        <dgm:presLayoutVars>
          <dgm:chMax val="1"/>
          <dgm:bulletEnabled val="1"/>
        </dgm:presLayoutVars>
      </dgm:prSet>
      <dgm:spPr/>
      <dgm:t>
        <a:bodyPr/>
        <a:lstStyle/>
        <a:p>
          <a:endParaRPr lang="zh-TW" altLang="en-US"/>
        </a:p>
      </dgm:t>
    </dgm:pt>
    <dgm:pt modelId="{8B8742DC-2A79-4BB3-85ED-BE28DBB21365}" type="pres">
      <dgm:prSet presAssocID="{3EBE9660-61F4-46EC-81E6-58871D6F9CC7}" presName="descendantText" presStyleLbl="alignAccFollowNode1" presStyleIdx="1" presStyleCnt="3" custScaleX="127241" custScaleY="106985" custLinFactNeighborX="9" custLinFactNeighborY="5792">
        <dgm:presLayoutVars>
          <dgm:bulletEnabled val="1"/>
        </dgm:presLayoutVars>
      </dgm:prSet>
      <dgm:spPr/>
      <dgm:t>
        <a:bodyPr/>
        <a:lstStyle/>
        <a:p>
          <a:endParaRPr lang="zh-TW" altLang="en-US"/>
        </a:p>
      </dgm:t>
    </dgm:pt>
    <dgm:pt modelId="{0B6C25FF-D680-4985-8D09-0E4F11E243C6}" type="pres">
      <dgm:prSet presAssocID="{E424BEA0-BDFE-4BA5-9762-BEFEEB9359AC}" presName="sp" presStyleCnt="0"/>
      <dgm:spPr/>
    </dgm:pt>
    <dgm:pt modelId="{7573903D-A7ED-4718-BCA4-33B48F0A96AC}" type="pres">
      <dgm:prSet presAssocID="{B005C801-6F79-46C4-873E-21CEB297A6C2}" presName="linNode" presStyleCnt="0"/>
      <dgm:spPr/>
    </dgm:pt>
    <dgm:pt modelId="{52CDF009-A43A-4A9B-8710-309FE7D80678}" type="pres">
      <dgm:prSet presAssocID="{B005C801-6F79-46C4-873E-21CEB297A6C2}" presName="parentText" presStyleLbl="node1" presStyleIdx="2" presStyleCnt="3" custScaleX="61074" custLinFactNeighborX="-1682" custLinFactNeighborY="152">
        <dgm:presLayoutVars>
          <dgm:chMax val="1"/>
          <dgm:bulletEnabled val="1"/>
        </dgm:presLayoutVars>
      </dgm:prSet>
      <dgm:spPr/>
      <dgm:t>
        <a:bodyPr/>
        <a:lstStyle/>
        <a:p>
          <a:endParaRPr lang="zh-TW" altLang="en-US"/>
        </a:p>
      </dgm:t>
    </dgm:pt>
    <dgm:pt modelId="{E9661FFD-E116-4492-B231-245449AC63D2}" type="pres">
      <dgm:prSet presAssocID="{B005C801-6F79-46C4-873E-21CEB297A6C2}" presName="descendantText" presStyleLbl="alignAccFollowNode1" presStyleIdx="2" presStyleCnt="3" custScaleX="121649" custScaleY="110537">
        <dgm:presLayoutVars>
          <dgm:bulletEnabled val="1"/>
        </dgm:presLayoutVars>
      </dgm:prSet>
      <dgm:spPr/>
      <dgm:t>
        <a:bodyPr/>
        <a:lstStyle/>
        <a:p>
          <a:endParaRPr lang="zh-TW" altLang="en-US"/>
        </a:p>
      </dgm:t>
    </dgm:pt>
  </dgm:ptLst>
  <dgm:cxnLst>
    <dgm:cxn modelId="{1027721C-1976-49C7-A478-9F430B69A293}" srcId="{5A6639D1-E971-4B8E-A858-827E2726D5DB}" destId="{B81DEF3A-740F-418E-A4AC-1BCA49668DC3}" srcOrd="2" destOrd="0" parTransId="{2C041CFC-FD6F-4A6C-B8B3-964B0B2DDD6A}" sibTransId="{AD6D8708-9163-422B-B550-E97D82412D40}"/>
    <dgm:cxn modelId="{B7BD1947-E902-481D-B2FE-B4F24F8DC045}" srcId="{E1CAE41A-A355-4FD6-98B3-7B3442773EBB}" destId="{B005C801-6F79-46C4-873E-21CEB297A6C2}" srcOrd="2" destOrd="0" parTransId="{7338A080-04E9-4CA6-9C05-CBDB9E69718D}" sibTransId="{92620519-17B3-48A8-BCA0-A505CE912EAB}"/>
    <dgm:cxn modelId="{94264331-A04F-4C26-95A3-820D04BA7530}" type="presOf" srcId="{E1CAE41A-A355-4FD6-98B3-7B3442773EBB}" destId="{CDC45078-5995-4BF3-82E5-01EF053E8B82}" srcOrd="0" destOrd="0" presId="urn:microsoft.com/office/officeart/2005/8/layout/vList5"/>
    <dgm:cxn modelId="{E616735F-C3D9-4945-B7B3-13B6A19BABA5}" srcId="{E1CAE41A-A355-4FD6-98B3-7B3442773EBB}" destId="{5A6639D1-E971-4B8E-A858-827E2726D5DB}" srcOrd="0" destOrd="0" parTransId="{D5CB78D6-EA3C-4CD5-9284-9CE83BACFDEE}" sibTransId="{70E829D8-9FE6-4188-AB0A-BC14E323C4D2}"/>
    <dgm:cxn modelId="{8210109B-D5DA-447A-85F1-F1BBF4A52DAB}" srcId="{E1CAE41A-A355-4FD6-98B3-7B3442773EBB}" destId="{3EBE9660-61F4-46EC-81E6-58871D6F9CC7}" srcOrd="1" destOrd="0" parTransId="{CC5F397C-1940-491C-95BE-557054C020AD}" sibTransId="{E424BEA0-BDFE-4BA5-9762-BEFEEB9359AC}"/>
    <dgm:cxn modelId="{631173E9-72CE-41DC-8E8F-8073534DE66B}" srcId="{5A6639D1-E971-4B8E-A858-827E2726D5DB}" destId="{C8B25EF8-518E-48A8-892A-6BE94B7CA112}" srcOrd="1" destOrd="0" parTransId="{F20DE5AE-1802-4F95-BBC1-152E227DBC59}" sibTransId="{3C063005-637C-4137-A4E1-C158C884F68B}"/>
    <dgm:cxn modelId="{196BB76B-2190-47BF-9BDB-DC16EA9D5677}" type="presOf" srcId="{3EBE9660-61F4-46EC-81E6-58871D6F9CC7}" destId="{308B2879-1BC7-4EBD-AC60-7EB86EBEE4E7}" srcOrd="0" destOrd="0" presId="urn:microsoft.com/office/officeart/2005/8/layout/vList5"/>
    <dgm:cxn modelId="{738A9B34-EB00-4A7B-899A-3A96BDC4205B}" type="presOf" srcId="{B005C801-6F79-46C4-873E-21CEB297A6C2}" destId="{52CDF009-A43A-4A9B-8710-309FE7D80678}" srcOrd="0" destOrd="0" presId="urn:microsoft.com/office/officeart/2005/8/layout/vList5"/>
    <dgm:cxn modelId="{379AAEC0-7BC3-4D77-AFC8-A6188BC98C2B}" type="presOf" srcId="{5A6639D1-E971-4B8E-A858-827E2726D5DB}" destId="{5185020E-A952-457C-BA8F-3F52F124C2B6}" srcOrd="0" destOrd="0" presId="urn:microsoft.com/office/officeart/2005/8/layout/vList5"/>
    <dgm:cxn modelId="{FB486E1B-EC85-421C-883A-77C3ABF47D96}" type="presOf" srcId="{B81DEF3A-740F-418E-A4AC-1BCA49668DC3}" destId="{D74534B0-355B-4662-BF2C-990EBEB9CFCD}" srcOrd="0" destOrd="2" presId="urn:microsoft.com/office/officeart/2005/8/layout/vList5"/>
    <dgm:cxn modelId="{A83C810A-67DD-43EF-A451-47CD3C2D076D}" type="presOf" srcId="{2DF8C3C7-B1AE-4996-9D68-8DE824E0B510}" destId="{8B8742DC-2A79-4BB3-85ED-BE28DBB21365}" srcOrd="0" destOrd="1" presId="urn:microsoft.com/office/officeart/2005/8/layout/vList5"/>
    <dgm:cxn modelId="{B3A67BE0-C0B6-4A04-A5B8-F215D6A341C4}" srcId="{B005C801-6F79-46C4-873E-21CEB297A6C2}" destId="{E39C9635-0102-4AA9-A250-06E95A651339}" srcOrd="0" destOrd="0" parTransId="{1197A5C3-6347-4B75-9A26-450EC49E5B6C}" sibTransId="{977C3624-FCD3-40AA-B2A0-6C87D1B175F0}"/>
    <dgm:cxn modelId="{14CFD7B2-F9F8-450D-9732-E91DB73ABCD7}" type="presOf" srcId="{88D07B7D-E1D4-48A3-BC3A-79D1FC63FE6B}" destId="{8B8742DC-2A79-4BB3-85ED-BE28DBB21365}" srcOrd="0" destOrd="0" presId="urn:microsoft.com/office/officeart/2005/8/layout/vList5"/>
    <dgm:cxn modelId="{C7E25A7F-EEED-4E91-9EB8-39A268C2A103}" type="presOf" srcId="{CDAF1EFC-590C-48D9-AB99-B9EEC419EADE}" destId="{D74534B0-355B-4662-BF2C-990EBEB9CFCD}" srcOrd="0" destOrd="0" presId="urn:microsoft.com/office/officeart/2005/8/layout/vList5"/>
    <dgm:cxn modelId="{FD4B25C6-1747-4020-A01F-98612BC635B3}" type="presOf" srcId="{EE05F44B-ABF2-4158-88E0-2F87EC26CA11}" destId="{E9661FFD-E116-4492-B231-245449AC63D2}" srcOrd="0" destOrd="1" presId="urn:microsoft.com/office/officeart/2005/8/layout/vList5"/>
    <dgm:cxn modelId="{EFC118BE-1CF5-4157-B178-1B7096C96EAF}" srcId="{3EBE9660-61F4-46EC-81E6-58871D6F9CC7}" destId="{88D07B7D-E1D4-48A3-BC3A-79D1FC63FE6B}" srcOrd="0" destOrd="0" parTransId="{F8986E0A-68E9-4FD4-A747-0EFD823C3D2A}" sibTransId="{7CFCD6DF-BBE1-44E3-8686-151184B10489}"/>
    <dgm:cxn modelId="{B1EA2271-4232-4A7D-9214-6101CE0F4EB5}" type="presOf" srcId="{C8B25EF8-518E-48A8-892A-6BE94B7CA112}" destId="{D74534B0-355B-4662-BF2C-990EBEB9CFCD}" srcOrd="0" destOrd="1" presId="urn:microsoft.com/office/officeart/2005/8/layout/vList5"/>
    <dgm:cxn modelId="{908E191C-E8D1-4DD3-BD95-296857FF1FF4}" srcId="{5A6639D1-E971-4B8E-A858-827E2726D5DB}" destId="{CDAF1EFC-590C-48D9-AB99-B9EEC419EADE}" srcOrd="0" destOrd="0" parTransId="{D06ACCDB-DBA7-475D-A909-38350BC4932F}" sibTransId="{7630AD70-7181-483B-939B-1312F2D23DA0}"/>
    <dgm:cxn modelId="{79F53D96-E0FB-4590-8A5D-73E569325BCD}" srcId="{B005C801-6F79-46C4-873E-21CEB297A6C2}" destId="{EE05F44B-ABF2-4158-88E0-2F87EC26CA11}" srcOrd="1" destOrd="0" parTransId="{60408C89-0BE5-4DB2-A6F6-D1993AA362BF}" sibTransId="{69C4123D-76DA-4C94-BF05-BA0CCAD65FED}"/>
    <dgm:cxn modelId="{C78C0A11-6096-4918-9307-229356B8EC18}" type="presOf" srcId="{E39C9635-0102-4AA9-A250-06E95A651339}" destId="{E9661FFD-E116-4492-B231-245449AC63D2}" srcOrd="0" destOrd="0" presId="urn:microsoft.com/office/officeart/2005/8/layout/vList5"/>
    <dgm:cxn modelId="{79445051-4CCE-4BB5-9F36-B905852600C6}" srcId="{3EBE9660-61F4-46EC-81E6-58871D6F9CC7}" destId="{2DF8C3C7-B1AE-4996-9D68-8DE824E0B510}" srcOrd="1" destOrd="0" parTransId="{5B80F609-A0FF-407A-9819-EB0844400B51}" sibTransId="{8EA36F0A-77A9-4E29-8B42-3A57F890FA0F}"/>
    <dgm:cxn modelId="{F57A39FD-75D9-4FFD-A7E6-1BCC168B5AD2}" type="presParOf" srcId="{CDC45078-5995-4BF3-82E5-01EF053E8B82}" destId="{5C7C7F54-707C-4996-A549-9A901668A406}" srcOrd="0" destOrd="0" presId="urn:microsoft.com/office/officeart/2005/8/layout/vList5"/>
    <dgm:cxn modelId="{23F1D77E-C66F-4591-AB40-C1B6504E78C0}" type="presParOf" srcId="{5C7C7F54-707C-4996-A549-9A901668A406}" destId="{5185020E-A952-457C-BA8F-3F52F124C2B6}" srcOrd="0" destOrd="0" presId="urn:microsoft.com/office/officeart/2005/8/layout/vList5"/>
    <dgm:cxn modelId="{6F57BE59-6EE6-4844-853E-11317DB4C151}" type="presParOf" srcId="{5C7C7F54-707C-4996-A549-9A901668A406}" destId="{D74534B0-355B-4662-BF2C-990EBEB9CFCD}" srcOrd="1" destOrd="0" presId="urn:microsoft.com/office/officeart/2005/8/layout/vList5"/>
    <dgm:cxn modelId="{9979A1E6-8D24-4246-A849-6D35246B4B52}" type="presParOf" srcId="{CDC45078-5995-4BF3-82E5-01EF053E8B82}" destId="{76E6A34C-4E6C-4DDC-90B2-98CA23BEBC2C}" srcOrd="1" destOrd="0" presId="urn:microsoft.com/office/officeart/2005/8/layout/vList5"/>
    <dgm:cxn modelId="{E8FC7B35-D356-4217-9EB0-4E82D7C6F32A}" type="presParOf" srcId="{CDC45078-5995-4BF3-82E5-01EF053E8B82}" destId="{139DB08F-E802-4512-BB66-A2FF20270614}" srcOrd="2" destOrd="0" presId="urn:microsoft.com/office/officeart/2005/8/layout/vList5"/>
    <dgm:cxn modelId="{0F5A3823-CF28-42ED-B60C-552365589107}" type="presParOf" srcId="{139DB08F-E802-4512-BB66-A2FF20270614}" destId="{308B2879-1BC7-4EBD-AC60-7EB86EBEE4E7}" srcOrd="0" destOrd="0" presId="urn:microsoft.com/office/officeart/2005/8/layout/vList5"/>
    <dgm:cxn modelId="{4D258600-52A2-4450-908D-69FACC39C297}" type="presParOf" srcId="{139DB08F-E802-4512-BB66-A2FF20270614}" destId="{8B8742DC-2A79-4BB3-85ED-BE28DBB21365}" srcOrd="1" destOrd="0" presId="urn:microsoft.com/office/officeart/2005/8/layout/vList5"/>
    <dgm:cxn modelId="{6CDC6515-CB19-4990-A7FC-D5201B7FF3CF}" type="presParOf" srcId="{CDC45078-5995-4BF3-82E5-01EF053E8B82}" destId="{0B6C25FF-D680-4985-8D09-0E4F11E243C6}" srcOrd="3" destOrd="0" presId="urn:microsoft.com/office/officeart/2005/8/layout/vList5"/>
    <dgm:cxn modelId="{57611255-A313-4CC6-9BE7-1329858319E5}" type="presParOf" srcId="{CDC45078-5995-4BF3-82E5-01EF053E8B82}" destId="{7573903D-A7ED-4718-BCA4-33B48F0A96AC}" srcOrd="4" destOrd="0" presId="urn:microsoft.com/office/officeart/2005/8/layout/vList5"/>
    <dgm:cxn modelId="{142A5BE3-1BC4-412A-9D78-6241BE7F4936}" type="presParOf" srcId="{7573903D-A7ED-4718-BCA4-33B48F0A96AC}" destId="{52CDF009-A43A-4A9B-8710-309FE7D80678}" srcOrd="0" destOrd="0" presId="urn:microsoft.com/office/officeart/2005/8/layout/vList5"/>
    <dgm:cxn modelId="{728E220F-C35E-46DB-9C8A-E606AF99E533}" type="presParOf" srcId="{7573903D-A7ED-4718-BCA4-33B48F0A96AC}" destId="{E9661FFD-E116-4492-B231-245449AC63D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1D8842-1D28-5347-A99A-6F060A928C23}" type="doc">
      <dgm:prSet loTypeId="urn:microsoft.com/office/officeart/2005/8/layout/chevron2" loCatId="" qsTypeId="urn:microsoft.com/office/officeart/2005/8/quickstyle/simple4" qsCatId="simple" csTypeId="urn:microsoft.com/office/officeart/2005/8/colors/colorful1#1" csCatId="colorful" phldr="1"/>
      <dgm:spPr/>
      <dgm:t>
        <a:bodyPr/>
        <a:lstStyle/>
        <a:p>
          <a:endParaRPr lang="zh-TW" altLang="en-US"/>
        </a:p>
      </dgm:t>
    </dgm:pt>
    <dgm:pt modelId="{DE0A45ED-09BF-E748-B2B7-00213BE6F0F1}">
      <dgm:prSet phldrT="[文字]"/>
      <dgm:spPr/>
      <dgm:t>
        <a:bodyPr/>
        <a:lstStyle/>
        <a:p>
          <a:r>
            <a:rPr lang="zh-TW" altLang="en-US" dirty="0" smtClean="0"/>
            <a:t>地理範圍</a:t>
          </a:r>
          <a:endParaRPr lang="zh-TW" altLang="en-US" dirty="0"/>
        </a:p>
      </dgm:t>
    </dgm:pt>
    <dgm:pt modelId="{F1FA037A-69D4-CB45-9BDD-8A33AB6F6DD7}" type="parTrans" cxnId="{4CDEF835-22FA-E54A-966F-A0CA87B35DC8}">
      <dgm:prSet/>
      <dgm:spPr/>
      <dgm:t>
        <a:bodyPr/>
        <a:lstStyle/>
        <a:p>
          <a:endParaRPr lang="zh-TW" altLang="en-US"/>
        </a:p>
      </dgm:t>
    </dgm:pt>
    <dgm:pt modelId="{3DC8B114-1093-A340-A58B-010C5EE2B934}" type="sibTrans" cxnId="{4CDEF835-22FA-E54A-966F-A0CA87B35DC8}">
      <dgm:prSet/>
      <dgm:spPr/>
      <dgm:t>
        <a:bodyPr/>
        <a:lstStyle/>
        <a:p>
          <a:endParaRPr lang="zh-TW" altLang="en-US"/>
        </a:p>
      </dgm:t>
    </dgm:pt>
    <dgm:pt modelId="{47A5FE5F-CDD9-EF48-9655-6086C19A30EF}">
      <dgm:prSet phldrT="[文字]"/>
      <dgm:spPr/>
      <dgm:t>
        <a:bodyPr/>
        <a:lstStyle/>
        <a:p>
          <a:pPr marL="228600" lvl="1" indent="0" algn="l" defTabSz="1155700">
            <a:lnSpc>
              <a:spcPct val="90000"/>
            </a:lnSpc>
            <a:spcBef>
              <a:spcPct val="0"/>
            </a:spcBef>
            <a:spcAft>
              <a:spcPct val="15000"/>
            </a:spcAft>
            <a:buNone/>
          </a:pPr>
          <a:r>
            <a:rPr lang="en-US" altLang="zh-TW" dirty="0" smtClean="0"/>
            <a:t>1481</a:t>
          </a:r>
          <a:r>
            <a:rPr lang="zh-TW" altLang="en-US" dirty="0" smtClean="0"/>
            <a:t>公頃之擴建範圍（不爭議）</a:t>
          </a:r>
          <a:endParaRPr lang="zh-TW" altLang="en-US" dirty="0"/>
        </a:p>
      </dgm:t>
    </dgm:pt>
    <dgm:pt modelId="{FBBBB37E-F6DD-514A-A0B0-54DCDAEA38C8}" type="parTrans" cxnId="{62F1090A-2275-DF40-8CE2-6F0A940E6452}">
      <dgm:prSet/>
      <dgm:spPr/>
      <dgm:t>
        <a:bodyPr/>
        <a:lstStyle/>
        <a:p>
          <a:endParaRPr lang="zh-TW" altLang="en-US"/>
        </a:p>
      </dgm:t>
    </dgm:pt>
    <dgm:pt modelId="{0C7A2F65-05A2-4643-84F0-8AAE847CBA9C}" type="sibTrans" cxnId="{62F1090A-2275-DF40-8CE2-6F0A940E6452}">
      <dgm:prSet/>
      <dgm:spPr/>
      <dgm:t>
        <a:bodyPr/>
        <a:lstStyle/>
        <a:p>
          <a:endParaRPr lang="zh-TW" altLang="en-US"/>
        </a:p>
      </dgm:t>
    </dgm:pt>
    <dgm:pt modelId="{7BA3E715-E0A6-A645-952C-34A98A23FCF1}">
      <dgm:prSet phldrT="[文字]"/>
      <dgm:spPr/>
      <dgm:t>
        <a:bodyPr/>
        <a:lstStyle/>
        <a:p>
          <a:pPr marL="228600" marR="0" lvl="1" indent="-228600" algn="l" defTabSz="1155700" rtl="0" eaLnBrk="1" fontAlgn="auto" latinLnBrk="0" hangingPunct="1">
            <a:lnSpc>
              <a:spcPct val="90000"/>
            </a:lnSpc>
            <a:spcBef>
              <a:spcPct val="0"/>
            </a:spcBef>
            <a:spcAft>
              <a:spcPct val="15000"/>
            </a:spcAft>
            <a:buClrTx/>
            <a:buSzTx/>
            <a:buFontTx/>
            <a:buNone/>
            <a:tabLst/>
            <a:defRPr/>
          </a:pPr>
          <a:r>
            <a:rPr lang="zh-TW" dirty="0" smtClean="0"/>
            <a:t>整個擴建桃園國際機場園區行為</a:t>
          </a:r>
          <a:endParaRPr lang="zh-TW" altLang="en-US" dirty="0"/>
        </a:p>
      </dgm:t>
    </dgm:pt>
    <dgm:pt modelId="{6CD98AE0-D495-184C-92D8-CE7EBA9B001E}" type="parTrans" cxnId="{D47541A5-FD8E-C949-9E4D-DAA76D1541C4}">
      <dgm:prSet/>
      <dgm:spPr/>
      <dgm:t>
        <a:bodyPr/>
        <a:lstStyle/>
        <a:p>
          <a:endParaRPr lang="zh-TW" altLang="en-US"/>
        </a:p>
      </dgm:t>
    </dgm:pt>
    <dgm:pt modelId="{2BCAAF30-A421-FB4B-9635-A966B6E75725}" type="sibTrans" cxnId="{D47541A5-FD8E-C949-9E4D-DAA76D1541C4}">
      <dgm:prSet/>
      <dgm:spPr/>
      <dgm:t>
        <a:bodyPr/>
        <a:lstStyle/>
        <a:p>
          <a:endParaRPr lang="zh-TW" altLang="en-US"/>
        </a:p>
      </dgm:t>
    </dgm:pt>
    <dgm:pt modelId="{88A4A077-183C-644A-8B2E-2B6B045E3863}">
      <dgm:prSet phldrT="[文字]"/>
      <dgm:spPr/>
      <dgm:t>
        <a:bodyPr/>
        <a:lstStyle/>
        <a:p>
          <a:r>
            <a:rPr lang="zh-TW" altLang="en-US" dirty="0" smtClean="0"/>
            <a:t>環境因子</a:t>
          </a:r>
          <a:endParaRPr lang="zh-TW" altLang="en-US" dirty="0"/>
        </a:p>
      </dgm:t>
    </dgm:pt>
    <dgm:pt modelId="{5CD305D3-1E37-1A40-890E-363A056DE2C5}" type="parTrans" cxnId="{5500A03B-3EAD-844D-8DB9-3946AD574FA6}">
      <dgm:prSet/>
      <dgm:spPr/>
      <dgm:t>
        <a:bodyPr/>
        <a:lstStyle/>
        <a:p>
          <a:endParaRPr lang="zh-TW" altLang="en-US"/>
        </a:p>
      </dgm:t>
    </dgm:pt>
    <dgm:pt modelId="{0BB688BA-59FA-CD4D-8C4E-85015C156BA4}" type="sibTrans" cxnId="{5500A03B-3EAD-844D-8DB9-3946AD574FA6}">
      <dgm:prSet/>
      <dgm:spPr/>
      <dgm:t>
        <a:bodyPr/>
        <a:lstStyle/>
        <a:p>
          <a:endParaRPr lang="zh-TW" altLang="en-US"/>
        </a:p>
      </dgm:t>
    </dgm:pt>
    <dgm:pt modelId="{A863F194-C8F6-F844-A3A7-9DD3A5158F07}">
      <dgm:prSet phldrT="[文字]"/>
      <dgm:spPr/>
      <dgm:t>
        <a:bodyPr/>
        <a:lstStyle/>
        <a:p>
          <a:pPr marL="171450" lvl="1" indent="0" algn="l" defTabSz="755650">
            <a:lnSpc>
              <a:spcPct val="90000"/>
            </a:lnSpc>
            <a:spcBef>
              <a:spcPct val="0"/>
            </a:spcBef>
            <a:spcAft>
              <a:spcPct val="15000"/>
            </a:spcAft>
            <a:buNone/>
          </a:pPr>
          <a:r>
            <a:rPr lang="zh-TW" altLang="en-US" dirty="0" smtClean="0"/>
            <a:t>對</a:t>
          </a:r>
          <a:r>
            <a:rPr lang="zh-TW" dirty="0" smtClean="0"/>
            <a:t>各項環境因子造成顯著不利影響之虞</a:t>
          </a:r>
          <a:r>
            <a:rPr lang="zh-TW" altLang="en-US" dirty="0" smtClean="0"/>
            <a:t>的詳述是反映</a:t>
          </a:r>
          <a:r>
            <a:rPr lang="zh-TW" dirty="0" smtClean="0"/>
            <a:t>規劃階段而開始實施</a:t>
          </a:r>
          <a:r>
            <a:rPr lang="zh-TW" altLang="en-US" dirty="0" smtClean="0"/>
            <a:t>，而非指開發行為等於徵收</a:t>
          </a:r>
          <a:endParaRPr lang="zh-TW" altLang="en-US" dirty="0"/>
        </a:p>
      </dgm:t>
    </dgm:pt>
    <dgm:pt modelId="{AA6118BA-18EF-6A42-81EE-5B5E254A1CF2}" type="parTrans" cxnId="{3A27F1FB-929B-224E-AE09-CB633720188D}">
      <dgm:prSet/>
      <dgm:spPr/>
      <dgm:t>
        <a:bodyPr/>
        <a:lstStyle/>
        <a:p>
          <a:endParaRPr lang="zh-TW" altLang="en-US"/>
        </a:p>
      </dgm:t>
    </dgm:pt>
    <dgm:pt modelId="{38D9600A-DBF0-0546-AF53-5661759402A5}" type="sibTrans" cxnId="{3A27F1FB-929B-224E-AE09-CB633720188D}">
      <dgm:prSet/>
      <dgm:spPr/>
      <dgm:t>
        <a:bodyPr/>
        <a:lstStyle/>
        <a:p>
          <a:endParaRPr lang="zh-TW" altLang="en-US"/>
        </a:p>
      </dgm:t>
    </dgm:pt>
    <dgm:pt modelId="{1A9C1E23-91DF-9940-B1F7-1501A71A5EED}">
      <dgm:prSet phldrT="[文字]"/>
      <dgm:spPr/>
      <dgm:t>
        <a:bodyPr/>
        <a:lstStyle/>
        <a:p>
          <a:r>
            <a:rPr lang="zh-TW" altLang="en-US" dirty="0" smtClean="0">
              <a:solidFill>
                <a:schemeClr val="tx1"/>
              </a:solidFill>
            </a:rPr>
            <a:t>必要性</a:t>
          </a:r>
          <a:endParaRPr lang="zh-TW" altLang="en-US" dirty="0">
            <a:solidFill>
              <a:schemeClr val="tx1"/>
            </a:solidFill>
          </a:endParaRPr>
        </a:p>
      </dgm:t>
    </dgm:pt>
    <dgm:pt modelId="{F6513EB2-BFD5-7747-A84F-9DBE7AE19B31}" type="parTrans" cxnId="{C0606E62-2E7B-5F4C-9309-607A7D732C62}">
      <dgm:prSet/>
      <dgm:spPr/>
      <dgm:t>
        <a:bodyPr/>
        <a:lstStyle/>
        <a:p>
          <a:endParaRPr lang="zh-TW" altLang="en-US"/>
        </a:p>
      </dgm:t>
    </dgm:pt>
    <dgm:pt modelId="{BF0AA2FE-7FDF-EF4E-8ACF-5F9548953BD2}" type="sibTrans" cxnId="{C0606E62-2E7B-5F4C-9309-607A7D732C62}">
      <dgm:prSet/>
      <dgm:spPr/>
      <dgm:t>
        <a:bodyPr/>
        <a:lstStyle/>
        <a:p>
          <a:endParaRPr lang="zh-TW" altLang="en-US"/>
        </a:p>
      </dgm:t>
    </dgm:pt>
    <dgm:pt modelId="{2BB9A586-CA1A-8148-B9CA-17C4E97F37FB}">
      <dgm:prSet phldrT="[文字]"/>
      <dgm:spPr/>
      <dgm:t>
        <a:bodyPr/>
        <a:lstStyle/>
        <a:p>
          <a:r>
            <a:rPr lang="zh-TW" dirty="0" smtClean="0"/>
            <a:t>開發及完成後之使用階段亦將對各種環境因子產生不利影響</a:t>
          </a:r>
          <a:endParaRPr lang="zh-TW" altLang="en-US" dirty="0"/>
        </a:p>
      </dgm:t>
    </dgm:pt>
    <dgm:pt modelId="{5C9D0E41-5F27-0C46-8C89-7415DCAA0497}" type="sibTrans" cxnId="{99414E92-EFFF-9745-ACD5-6B5933421205}">
      <dgm:prSet/>
      <dgm:spPr/>
      <dgm:t>
        <a:bodyPr/>
        <a:lstStyle/>
        <a:p>
          <a:endParaRPr lang="zh-TW" altLang="en-US"/>
        </a:p>
      </dgm:t>
    </dgm:pt>
    <dgm:pt modelId="{E4C27777-7E69-9747-9A84-37AF296B16DC}" type="parTrans" cxnId="{99414E92-EFFF-9745-ACD5-6B5933421205}">
      <dgm:prSet/>
      <dgm:spPr/>
      <dgm:t>
        <a:bodyPr/>
        <a:lstStyle/>
        <a:p>
          <a:endParaRPr lang="zh-TW" altLang="en-US"/>
        </a:p>
      </dgm:t>
    </dgm:pt>
    <dgm:pt modelId="{9E6325EC-D4DB-FA4D-B2D8-38888C063AA6}">
      <dgm:prSet phldrT="[文字]"/>
      <dgm:spPr/>
      <dgm:t>
        <a:bodyPr/>
        <a:lstStyle/>
        <a:p>
          <a:r>
            <a:rPr lang="zh-TW" altLang="en-US" dirty="0" smtClean="0"/>
            <a:t>未送環評，忽視配合開發行為之</a:t>
          </a:r>
          <a:r>
            <a:rPr lang="zh-TW" dirty="0" smtClean="0"/>
            <a:t>區段徵收作業</a:t>
          </a:r>
          <a:r>
            <a:rPr lang="zh-TW" altLang="en-US" dirty="0" smtClean="0"/>
            <a:t>之對環境因子的影響，</a:t>
          </a:r>
          <a:r>
            <a:rPr lang="zh-TW" dirty="0" smtClean="0"/>
            <a:t>失去取得所需用地之必要性</a:t>
          </a:r>
          <a:endParaRPr lang="zh-TW" altLang="en-US" dirty="0"/>
        </a:p>
      </dgm:t>
    </dgm:pt>
    <dgm:pt modelId="{3EEF88B8-0335-0347-AA12-611D22A79EB7}" type="sibTrans" cxnId="{B98E1AF9-AB4D-1F48-88F0-DFE37C456D89}">
      <dgm:prSet/>
      <dgm:spPr/>
      <dgm:t>
        <a:bodyPr/>
        <a:lstStyle/>
        <a:p>
          <a:endParaRPr lang="zh-TW" altLang="en-US"/>
        </a:p>
      </dgm:t>
    </dgm:pt>
    <dgm:pt modelId="{674E4608-4D2D-7649-8EE0-89A591B7497C}" type="parTrans" cxnId="{B98E1AF9-AB4D-1F48-88F0-DFE37C456D89}">
      <dgm:prSet/>
      <dgm:spPr/>
      <dgm:t>
        <a:bodyPr/>
        <a:lstStyle/>
        <a:p>
          <a:endParaRPr lang="zh-TW" altLang="en-US"/>
        </a:p>
      </dgm:t>
    </dgm:pt>
    <dgm:pt modelId="{CD05BD4F-8C9E-EB4A-B796-F5CA99521B6D}" type="pres">
      <dgm:prSet presAssocID="{F81D8842-1D28-5347-A99A-6F060A928C23}" presName="linearFlow" presStyleCnt="0">
        <dgm:presLayoutVars>
          <dgm:dir/>
          <dgm:animLvl val="lvl"/>
          <dgm:resizeHandles val="exact"/>
        </dgm:presLayoutVars>
      </dgm:prSet>
      <dgm:spPr/>
      <dgm:t>
        <a:bodyPr/>
        <a:lstStyle/>
        <a:p>
          <a:endParaRPr lang="zh-TW" altLang="en-US"/>
        </a:p>
      </dgm:t>
    </dgm:pt>
    <dgm:pt modelId="{C308A74C-1D8C-DF41-B299-A6DFD4AFFA4B}" type="pres">
      <dgm:prSet presAssocID="{DE0A45ED-09BF-E748-B2B7-00213BE6F0F1}" presName="composite" presStyleCnt="0"/>
      <dgm:spPr/>
    </dgm:pt>
    <dgm:pt modelId="{A29223C5-4443-A542-B3ED-C11DE1CE98B1}" type="pres">
      <dgm:prSet presAssocID="{DE0A45ED-09BF-E748-B2B7-00213BE6F0F1}" presName="parentText" presStyleLbl="alignNode1" presStyleIdx="0" presStyleCnt="3">
        <dgm:presLayoutVars>
          <dgm:chMax val="1"/>
          <dgm:bulletEnabled val="1"/>
        </dgm:presLayoutVars>
      </dgm:prSet>
      <dgm:spPr/>
      <dgm:t>
        <a:bodyPr/>
        <a:lstStyle/>
        <a:p>
          <a:endParaRPr lang="zh-TW" altLang="en-US"/>
        </a:p>
      </dgm:t>
    </dgm:pt>
    <dgm:pt modelId="{BAE2E670-7762-DF4D-8EEB-FEE080156F04}" type="pres">
      <dgm:prSet presAssocID="{DE0A45ED-09BF-E748-B2B7-00213BE6F0F1}" presName="descendantText" presStyleLbl="alignAcc1" presStyleIdx="0" presStyleCnt="3">
        <dgm:presLayoutVars>
          <dgm:bulletEnabled val="1"/>
        </dgm:presLayoutVars>
      </dgm:prSet>
      <dgm:spPr/>
      <dgm:t>
        <a:bodyPr/>
        <a:lstStyle/>
        <a:p>
          <a:endParaRPr lang="zh-TW" altLang="en-US"/>
        </a:p>
      </dgm:t>
    </dgm:pt>
    <dgm:pt modelId="{53CCDB6B-4BB2-5049-98DE-4F02951B4075}" type="pres">
      <dgm:prSet presAssocID="{3DC8B114-1093-A340-A58B-010C5EE2B934}" presName="sp" presStyleCnt="0"/>
      <dgm:spPr/>
    </dgm:pt>
    <dgm:pt modelId="{63C7D6AE-57DB-BC43-9422-8C123ADCC739}" type="pres">
      <dgm:prSet presAssocID="{88A4A077-183C-644A-8B2E-2B6B045E3863}" presName="composite" presStyleCnt="0"/>
      <dgm:spPr/>
    </dgm:pt>
    <dgm:pt modelId="{80A25FD6-5438-E241-A5AB-A5D4EFA0A2C1}" type="pres">
      <dgm:prSet presAssocID="{88A4A077-183C-644A-8B2E-2B6B045E3863}" presName="parentText" presStyleLbl="alignNode1" presStyleIdx="1" presStyleCnt="3">
        <dgm:presLayoutVars>
          <dgm:chMax val="1"/>
          <dgm:bulletEnabled val="1"/>
        </dgm:presLayoutVars>
      </dgm:prSet>
      <dgm:spPr/>
      <dgm:t>
        <a:bodyPr/>
        <a:lstStyle/>
        <a:p>
          <a:endParaRPr lang="zh-TW" altLang="en-US"/>
        </a:p>
      </dgm:t>
    </dgm:pt>
    <dgm:pt modelId="{7EC0FD3F-6F5E-BF4B-A02F-80272510DBE2}" type="pres">
      <dgm:prSet presAssocID="{88A4A077-183C-644A-8B2E-2B6B045E3863}" presName="descendantText" presStyleLbl="alignAcc1" presStyleIdx="1" presStyleCnt="3">
        <dgm:presLayoutVars>
          <dgm:bulletEnabled val="1"/>
        </dgm:presLayoutVars>
      </dgm:prSet>
      <dgm:spPr/>
      <dgm:t>
        <a:bodyPr/>
        <a:lstStyle/>
        <a:p>
          <a:endParaRPr lang="zh-TW" altLang="en-US"/>
        </a:p>
      </dgm:t>
    </dgm:pt>
    <dgm:pt modelId="{FF9DC41C-29C8-314B-A183-A004D2D457B9}" type="pres">
      <dgm:prSet presAssocID="{0BB688BA-59FA-CD4D-8C4E-85015C156BA4}" presName="sp" presStyleCnt="0"/>
      <dgm:spPr/>
    </dgm:pt>
    <dgm:pt modelId="{02A4CEDC-6233-7942-B140-7128CA467BBF}" type="pres">
      <dgm:prSet presAssocID="{1A9C1E23-91DF-9940-B1F7-1501A71A5EED}" presName="composite" presStyleCnt="0"/>
      <dgm:spPr/>
    </dgm:pt>
    <dgm:pt modelId="{999CEB35-47CB-DC41-916E-BCF0A04B114E}" type="pres">
      <dgm:prSet presAssocID="{1A9C1E23-91DF-9940-B1F7-1501A71A5EED}" presName="parentText" presStyleLbl="alignNode1" presStyleIdx="2" presStyleCnt="3">
        <dgm:presLayoutVars>
          <dgm:chMax val="1"/>
          <dgm:bulletEnabled val="1"/>
        </dgm:presLayoutVars>
      </dgm:prSet>
      <dgm:spPr/>
      <dgm:t>
        <a:bodyPr/>
        <a:lstStyle/>
        <a:p>
          <a:endParaRPr lang="zh-TW" altLang="en-US"/>
        </a:p>
      </dgm:t>
    </dgm:pt>
    <dgm:pt modelId="{E1EA0B5B-169A-C947-9112-539621B3B242}" type="pres">
      <dgm:prSet presAssocID="{1A9C1E23-91DF-9940-B1F7-1501A71A5EED}" presName="descendantText" presStyleLbl="alignAcc1" presStyleIdx="2" presStyleCnt="3">
        <dgm:presLayoutVars>
          <dgm:bulletEnabled val="1"/>
        </dgm:presLayoutVars>
      </dgm:prSet>
      <dgm:spPr/>
      <dgm:t>
        <a:bodyPr/>
        <a:lstStyle/>
        <a:p>
          <a:endParaRPr lang="zh-TW" altLang="en-US"/>
        </a:p>
      </dgm:t>
    </dgm:pt>
  </dgm:ptLst>
  <dgm:cxnLst>
    <dgm:cxn modelId="{62F1090A-2275-DF40-8CE2-6F0A940E6452}" srcId="{DE0A45ED-09BF-E748-B2B7-00213BE6F0F1}" destId="{47A5FE5F-CDD9-EF48-9655-6086C19A30EF}" srcOrd="0" destOrd="0" parTransId="{FBBBB37E-F6DD-514A-A0B0-54DCDAEA38C8}" sibTransId="{0C7A2F65-05A2-4643-84F0-8AAE847CBA9C}"/>
    <dgm:cxn modelId="{5500A03B-3EAD-844D-8DB9-3946AD574FA6}" srcId="{F81D8842-1D28-5347-A99A-6F060A928C23}" destId="{88A4A077-183C-644A-8B2E-2B6B045E3863}" srcOrd="1" destOrd="0" parTransId="{5CD305D3-1E37-1A40-890E-363A056DE2C5}" sibTransId="{0BB688BA-59FA-CD4D-8C4E-85015C156BA4}"/>
    <dgm:cxn modelId="{4CDEF835-22FA-E54A-966F-A0CA87B35DC8}" srcId="{F81D8842-1D28-5347-A99A-6F060A928C23}" destId="{DE0A45ED-09BF-E748-B2B7-00213BE6F0F1}" srcOrd="0" destOrd="0" parTransId="{F1FA037A-69D4-CB45-9BDD-8A33AB6F6DD7}" sibTransId="{3DC8B114-1093-A340-A58B-010C5EE2B934}"/>
    <dgm:cxn modelId="{72AD6F6C-1F8B-EB40-B9ED-D0BB92212A80}" type="presOf" srcId="{1A9C1E23-91DF-9940-B1F7-1501A71A5EED}" destId="{999CEB35-47CB-DC41-916E-BCF0A04B114E}" srcOrd="0" destOrd="0" presId="urn:microsoft.com/office/officeart/2005/8/layout/chevron2"/>
    <dgm:cxn modelId="{D47541A5-FD8E-C949-9E4D-DAA76D1541C4}" srcId="{DE0A45ED-09BF-E748-B2B7-00213BE6F0F1}" destId="{7BA3E715-E0A6-A645-952C-34A98A23FCF1}" srcOrd="1" destOrd="0" parTransId="{6CD98AE0-D495-184C-92D8-CE7EBA9B001E}" sibTransId="{2BCAAF30-A421-FB4B-9635-A966B6E75725}"/>
    <dgm:cxn modelId="{2CBF824D-E7B5-B34E-84F8-32C7C4A70247}" type="presOf" srcId="{88A4A077-183C-644A-8B2E-2B6B045E3863}" destId="{80A25FD6-5438-E241-A5AB-A5D4EFA0A2C1}" srcOrd="0" destOrd="0" presId="urn:microsoft.com/office/officeart/2005/8/layout/chevron2"/>
    <dgm:cxn modelId="{99414E92-EFFF-9745-ACD5-6B5933421205}" srcId="{1A9C1E23-91DF-9940-B1F7-1501A71A5EED}" destId="{2BB9A586-CA1A-8148-B9CA-17C4E97F37FB}" srcOrd="1" destOrd="0" parTransId="{E4C27777-7E69-9747-9A84-37AF296B16DC}" sibTransId="{5C9D0E41-5F27-0C46-8C89-7415DCAA0497}"/>
    <dgm:cxn modelId="{B98E1AF9-AB4D-1F48-88F0-DFE37C456D89}" srcId="{1A9C1E23-91DF-9940-B1F7-1501A71A5EED}" destId="{9E6325EC-D4DB-FA4D-B2D8-38888C063AA6}" srcOrd="0" destOrd="0" parTransId="{674E4608-4D2D-7649-8EE0-89A591B7497C}" sibTransId="{3EEF88B8-0335-0347-AA12-611D22A79EB7}"/>
    <dgm:cxn modelId="{C0606E62-2E7B-5F4C-9309-607A7D732C62}" srcId="{F81D8842-1D28-5347-A99A-6F060A928C23}" destId="{1A9C1E23-91DF-9940-B1F7-1501A71A5EED}" srcOrd="2" destOrd="0" parTransId="{F6513EB2-BFD5-7747-A84F-9DBE7AE19B31}" sibTransId="{BF0AA2FE-7FDF-EF4E-8ACF-5F9548953BD2}"/>
    <dgm:cxn modelId="{3A27F1FB-929B-224E-AE09-CB633720188D}" srcId="{88A4A077-183C-644A-8B2E-2B6B045E3863}" destId="{A863F194-C8F6-F844-A3A7-9DD3A5158F07}" srcOrd="0" destOrd="0" parTransId="{AA6118BA-18EF-6A42-81EE-5B5E254A1CF2}" sibTransId="{38D9600A-DBF0-0546-AF53-5661759402A5}"/>
    <dgm:cxn modelId="{8DFA7225-8470-D245-A177-9E8426F7150D}" type="presOf" srcId="{DE0A45ED-09BF-E748-B2B7-00213BE6F0F1}" destId="{A29223C5-4443-A542-B3ED-C11DE1CE98B1}" srcOrd="0" destOrd="0" presId="urn:microsoft.com/office/officeart/2005/8/layout/chevron2"/>
    <dgm:cxn modelId="{663F6AF3-FBF9-B245-8D99-4BC9571F6926}" type="presOf" srcId="{7BA3E715-E0A6-A645-952C-34A98A23FCF1}" destId="{BAE2E670-7762-DF4D-8EEB-FEE080156F04}" srcOrd="0" destOrd="1" presId="urn:microsoft.com/office/officeart/2005/8/layout/chevron2"/>
    <dgm:cxn modelId="{47B936DF-75A0-7948-BEAF-F6F5DD2C001B}" type="presOf" srcId="{47A5FE5F-CDD9-EF48-9655-6086C19A30EF}" destId="{BAE2E670-7762-DF4D-8EEB-FEE080156F04}" srcOrd="0" destOrd="0" presId="urn:microsoft.com/office/officeart/2005/8/layout/chevron2"/>
    <dgm:cxn modelId="{A1D7E3B4-B006-B54F-BBA5-F4A04C9D0BC7}" type="presOf" srcId="{9E6325EC-D4DB-FA4D-B2D8-38888C063AA6}" destId="{E1EA0B5B-169A-C947-9112-539621B3B242}" srcOrd="0" destOrd="0" presId="urn:microsoft.com/office/officeart/2005/8/layout/chevron2"/>
    <dgm:cxn modelId="{169C8BCE-16BB-1849-B704-F1CA358789AC}" type="presOf" srcId="{2BB9A586-CA1A-8148-B9CA-17C4E97F37FB}" destId="{E1EA0B5B-169A-C947-9112-539621B3B242}" srcOrd="0" destOrd="1" presId="urn:microsoft.com/office/officeart/2005/8/layout/chevron2"/>
    <dgm:cxn modelId="{04A0B32A-C004-8A42-87AC-63280ECFDDDC}" type="presOf" srcId="{F81D8842-1D28-5347-A99A-6F060A928C23}" destId="{CD05BD4F-8C9E-EB4A-B796-F5CA99521B6D}" srcOrd="0" destOrd="0" presId="urn:microsoft.com/office/officeart/2005/8/layout/chevron2"/>
    <dgm:cxn modelId="{696F2755-0B75-C44A-BFB6-6730F997D7FB}" type="presOf" srcId="{A863F194-C8F6-F844-A3A7-9DD3A5158F07}" destId="{7EC0FD3F-6F5E-BF4B-A02F-80272510DBE2}" srcOrd="0" destOrd="0" presId="urn:microsoft.com/office/officeart/2005/8/layout/chevron2"/>
    <dgm:cxn modelId="{06279D14-11B1-8D44-AE05-10CDE0EDA6DC}" type="presParOf" srcId="{CD05BD4F-8C9E-EB4A-B796-F5CA99521B6D}" destId="{C308A74C-1D8C-DF41-B299-A6DFD4AFFA4B}" srcOrd="0" destOrd="0" presId="urn:microsoft.com/office/officeart/2005/8/layout/chevron2"/>
    <dgm:cxn modelId="{EDA028D1-4082-B74C-8737-BAC9D9E32465}" type="presParOf" srcId="{C308A74C-1D8C-DF41-B299-A6DFD4AFFA4B}" destId="{A29223C5-4443-A542-B3ED-C11DE1CE98B1}" srcOrd="0" destOrd="0" presId="urn:microsoft.com/office/officeart/2005/8/layout/chevron2"/>
    <dgm:cxn modelId="{6D97BE6E-6390-854A-A6F1-EDF82CCEEB94}" type="presParOf" srcId="{C308A74C-1D8C-DF41-B299-A6DFD4AFFA4B}" destId="{BAE2E670-7762-DF4D-8EEB-FEE080156F04}" srcOrd="1" destOrd="0" presId="urn:microsoft.com/office/officeart/2005/8/layout/chevron2"/>
    <dgm:cxn modelId="{897B7825-A09A-2A4A-8B12-020EBE01D358}" type="presParOf" srcId="{CD05BD4F-8C9E-EB4A-B796-F5CA99521B6D}" destId="{53CCDB6B-4BB2-5049-98DE-4F02951B4075}" srcOrd="1" destOrd="0" presId="urn:microsoft.com/office/officeart/2005/8/layout/chevron2"/>
    <dgm:cxn modelId="{F7EABF97-8920-5B44-9A58-72DA1053A913}" type="presParOf" srcId="{CD05BD4F-8C9E-EB4A-B796-F5CA99521B6D}" destId="{63C7D6AE-57DB-BC43-9422-8C123ADCC739}" srcOrd="2" destOrd="0" presId="urn:microsoft.com/office/officeart/2005/8/layout/chevron2"/>
    <dgm:cxn modelId="{8F2A2ED7-1D10-5F4B-9F30-D29366636D19}" type="presParOf" srcId="{63C7D6AE-57DB-BC43-9422-8C123ADCC739}" destId="{80A25FD6-5438-E241-A5AB-A5D4EFA0A2C1}" srcOrd="0" destOrd="0" presId="urn:microsoft.com/office/officeart/2005/8/layout/chevron2"/>
    <dgm:cxn modelId="{AE8EB3A1-04C9-894A-AD08-CE525969E073}" type="presParOf" srcId="{63C7D6AE-57DB-BC43-9422-8C123ADCC739}" destId="{7EC0FD3F-6F5E-BF4B-A02F-80272510DBE2}" srcOrd="1" destOrd="0" presId="urn:microsoft.com/office/officeart/2005/8/layout/chevron2"/>
    <dgm:cxn modelId="{C5CB816F-3D90-4646-A6E3-8152261913E7}" type="presParOf" srcId="{CD05BD4F-8C9E-EB4A-B796-F5CA99521B6D}" destId="{FF9DC41C-29C8-314B-A183-A004D2D457B9}" srcOrd="3" destOrd="0" presId="urn:microsoft.com/office/officeart/2005/8/layout/chevron2"/>
    <dgm:cxn modelId="{9605F5F1-21A6-734C-AABD-3B6FCE173EDC}" type="presParOf" srcId="{CD05BD4F-8C9E-EB4A-B796-F5CA99521B6D}" destId="{02A4CEDC-6233-7942-B140-7128CA467BBF}" srcOrd="4" destOrd="0" presId="urn:microsoft.com/office/officeart/2005/8/layout/chevron2"/>
    <dgm:cxn modelId="{EE302889-1EDF-1E49-B8AA-D1276CDA4F36}" type="presParOf" srcId="{02A4CEDC-6233-7942-B140-7128CA467BBF}" destId="{999CEB35-47CB-DC41-916E-BCF0A04B114E}" srcOrd="0" destOrd="0" presId="urn:microsoft.com/office/officeart/2005/8/layout/chevron2"/>
    <dgm:cxn modelId="{30061CD1-84D3-4A47-83CD-823E4CF63871}" type="presParOf" srcId="{02A4CEDC-6233-7942-B140-7128CA467BBF}" destId="{E1EA0B5B-169A-C947-9112-539621B3B24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3E47EE-8185-9A4E-A6FC-E2D2603C68CF}" type="doc">
      <dgm:prSet loTypeId="urn:microsoft.com/office/officeart/2005/8/layout/radial5" loCatId="" qsTypeId="urn:microsoft.com/office/officeart/2005/8/quickstyle/simple4" qsCatId="simple" csTypeId="urn:microsoft.com/office/officeart/2005/8/colors/accent3_2" csCatId="accent3" phldr="1"/>
      <dgm:spPr/>
      <dgm:t>
        <a:bodyPr/>
        <a:lstStyle/>
        <a:p>
          <a:endParaRPr lang="zh-TW" altLang="en-US"/>
        </a:p>
      </dgm:t>
    </dgm:pt>
    <dgm:pt modelId="{F1A40605-B946-8749-817B-FB1F0D5ED170}">
      <dgm:prSet phldrT="[文字]"/>
      <dgm:spPr/>
      <dgm:t>
        <a:bodyPr/>
        <a:lstStyle/>
        <a:p>
          <a:r>
            <a:rPr lang="zh-TW" altLang="zh-TW" dirty="0" smtClean="0"/>
            <a:t>對環境不良影響之虞</a:t>
          </a:r>
          <a:r>
            <a:rPr lang="zh-TW" altLang="zh-TW" dirty="0" smtClean="0">
              <a:effectLst/>
            </a:rPr>
            <a:t> </a:t>
          </a:r>
          <a:endParaRPr lang="zh-TW" altLang="en-US" dirty="0"/>
        </a:p>
      </dgm:t>
    </dgm:pt>
    <dgm:pt modelId="{BE470B58-0FC9-6C47-B8EF-1CAE3CF7C5B6}" type="parTrans" cxnId="{ABD40187-33B8-D742-A35C-C158D747DE82}">
      <dgm:prSet/>
      <dgm:spPr/>
      <dgm:t>
        <a:bodyPr/>
        <a:lstStyle/>
        <a:p>
          <a:endParaRPr lang="zh-TW" altLang="en-US"/>
        </a:p>
      </dgm:t>
    </dgm:pt>
    <dgm:pt modelId="{9B8D56A5-997E-6244-A7A4-2EB77D7DB34E}" type="sibTrans" cxnId="{ABD40187-33B8-D742-A35C-C158D747DE82}">
      <dgm:prSet/>
      <dgm:spPr/>
      <dgm:t>
        <a:bodyPr/>
        <a:lstStyle/>
        <a:p>
          <a:endParaRPr lang="zh-TW" altLang="en-US"/>
        </a:p>
      </dgm:t>
    </dgm:pt>
    <dgm:pt modelId="{EEEA22DE-DB0E-3A43-B679-A777A9C28D0B}">
      <dgm:prSet phldrT="[文字]" custT="1"/>
      <dgm:spPr/>
      <dgm:t>
        <a:bodyPr/>
        <a:lstStyle/>
        <a:p>
          <a:r>
            <a:rPr lang="zh-TW" altLang="en-US" sz="2000" dirty="0" smtClean="0"/>
            <a:t>居民之財產權及居住遷徙自由</a:t>
          </a:r>
          <a:endParaRPr lang="zh-TW" altLang="en-US" sz="2000" dirty="0"/>
        </a:p>
      </dgm:t>
    </dgm:pt>
    <dgm:pt modelId="{912C2191-3767-BB44-8A6D-B81B705CC82C}" type="parTrans" cxnId="{2D3DCE3E-E02D-044B-AF45-845AF6B555EB}">
      <dgm:prSet/>
      <dgm:spPr/>
      <dgm:t>
        <a:bodyPr/>
        <a:lstStyle/>
        <a:p>
          <a:endParaRPr lang="zh-TW" altLang="en-US"/>
        </a:p>
      </dgm:t>
    </dgm:pt>
    <dgm:pt modelId="{C63B314B-8C0F-EB41-A617-DC11CD664E54}" type="sibTrans" cxnId="{2D3DCE3E-E02D-044B-AF45-845AF6B555EB}">
      <dgm:prSet/>
      <dgm:spPr/>
      <dgm:t>
        <a:bodyPr/>
        <a:lstStyle/>
        <a:p>
          <a:endParaRPr lang="zh-TW" altLang="en-US"/>
        </a:p>
      </dgm:t>
    </dgm:pt>
    <dgm:pt modelId="{26A8676A-2CF0-B345-A295-E615B2A29F64}">
      <dgm:prSet phldrT="[文字]" custT="1"/>
      <dgm:spPr/>
      <dgm:t>
        <a:bodyPr/>
        <a:lstStyle/>
        <a:p>
          <a:r>
            <a:rPr lang="zh-TW" altLang="en-US" sz="2000" dirty="0" smtClean="0"/>
            <a:t>糧食安全、農業、農民工作權</a:t>
          </a:r>
          <a:endParaRPr lang="zh-TW" altLang="en-US" sz="2000" dirty="0"/>
        </a:p>
      </dgm:t>
    </dgm:pt>
    <dgm:pt modelId="{8C4BA1D6-6C45-A040-948B-7B68752EA375}" type="parTrans" cxnId="{83862F62-7EA3-8F4A-B654-4BDB78F6DBCA}">
      <dgm:prSet/>
      <dgm:spPr/>
      <dgm:t>
        <a:bodyPr/>
        <a:lstStyle/>
        <a:p>
          <a:endParaRPr lang="zh-TW" altLang="en-US"/>
        </a:p>
      </dgm:t>
    </dgm:pt>
    <dgm:pt modelId="{F727FAEB-3378-334E-9963-73372688DC71}" type="sibTrans" cxnId="{83862F62-7EA3-8F4A-B654-4BDB78F6DBCA}">
      <dgm:prSet/>
      <dgm:spPr/>
      <dgm:t>
        <a:bodyPr/>
        <a:lstStyle/>
        <a:p>
          <a:endParaRPr lang="zh-TW" altLang="en-US"/>
        </a:p>
      </dgm:t>
    </dgm:pt>
    <dgm:pt modelId="{8E121586-6E57-DC41-B720-484BF7FBFEB5}">
      <dgm:prSet phldrT="[文字]" custT="1"/>
      <dgm:spPr/>
      <dgm:t>
        <a:bodyPr/>
        <a:lstStyle/>
        <a:p>
          <a:r>
            <a:rPr lang="zh-TW" altLang="en-US" sz="2000" dirty="0" smtClean="0"/>
            <a:t>對生態造成巨大影響</a:t>
          </a:r>
          <a:endParaRPr lang="zh-TW" altLang="en-US" sz="2000" dirty="0"/>
        </a:p>
      </dgm:t>
    </dgm:pt>
    <dgm:pt modelId="{706AEF9A-63AA-0040-893B-DE218385AAD2}" type="parTrans" cxnId="{596E73F0-C669-E941-84B6-7C96E49C829B}">
      <dgm:prSet/>
      <dgm:spPr/>
      <dgm:t>
        <a:bodyPr/>
        <a:lstStyle/>
        <a:p>
          <a:endParaRPr lang="zh-TW" altLang="en-US"/>
        </a:p>
      </dgm:t>
    </dgm:pt>
    <dgm:pt modelId="{1BBCCA4E-928E-D540-A2CA-4CC568A7CCAA}" type="sibTrans" cxnId="{596E73F0-C669-E941-84B6-7C96E49C829B}">
      <dgm:prSet/>
      <dgm:spPr/>
      <dgm:t>
        <a:bodyPr/>
        <a:lstStyle/>
        <a:p>
          <a:endParaRPr lang="zh-TW" altLang="en-US"/>
        </a:p>
      </dgm:t>
    </dgm:pt>
    <dgm:pt modelId="{0B0B8523-3500-9E45-9CE7-7D7147E02B2E}">
      <dgm:prSet phldrT="[文字]" custT="1"/>
      <dgm:spPr/>
      <dgm:t>
        <a:bodyPr/>
        <a:lstStyle/>
        <a:p>
          <a:r>
            <a:rPr lang="zh-TW" altLang="en-US" sz="2000" dirty="0" smtClean="0"/>
            <a:t>學校搬遷</a:t>
          </a:r>
          <a:endParaRPr lang="zh-TW" altLang="en-US" sz="2000" dirty="0"/>
        </a:p>
      </dgm:t>
    </dgm:pt>
    <dgm:pt modelId="{FE654220-F269-8048-9C64-E9A1BB523DEB}" type="parTrans" cxnId="{726367ED-E80A-8849-AA89-9C05931E30E3}">
      <dgm:prSet/>
      <dgm:spPr/>
      <dgm:t>
        <a:bodyPr/>
        <a:lstStyle/>
        <a:p>
          <a:endParaRPr lang="zh-TW" altLang="en-US"/>
        </a:p>
      </dgm:t>
    </dgm:pt>
    <dgm:pt modelId="{564FD833-2381-C447-B543-FE3E869B5B98}" type="sibTrans" cxnId="{726367ED-E80A-8849-AA89-9C05931E30E3}">
      <dgm:prSet/>
      <dgm:spPr/>
      <dgm:t>
        <a:bodyPr/>
        <a:lstStyle/>
        <a:p>
          <a:endParaRPr lang="zh-TW" altLang="en-US"/>
        </a:p>
      </dgm:t>
    </dgm:pt>
    <dgm:pt modelId="{203BCE01-7863-9747-8EDD-F79A84DD456F}">
      <dgm:prSet custT="1"/>
      <dgm:spPr/>
      <dgm:t>
        <a:bodyPr/>
        <a:lstStyle/>
        <a:p>
          <a:r>
            <a:rPr lang="zh-TW" altLang="en-US" sz="2000" smtClean="0"/>
            <a:t>地質合適度</a:t>
          </a:r>
          <a:endParaRPr lang="zh-TW" altLang="en-US" sz="2000" dirty="0"/>
        </a:p>
      </dgm:t>
    </dgm:pt>
    <dgm:pt modelId="{F658822D-7ABD-974C-94B7-8E44236C44B6}" type="parTrans" cxnId="{1774204B-38A4-044C-A920-7C12231AD231}">
      <dgm:prSet/>
      <dgm:spPr/>
      <dgm:t>
        <a:bodyPr/>
        <a:lstStyle/>
        <a:p>
          <a:endParaRPr lang="zh-TW" altLang="en-US"/>
        </a:p>
      </dgm:t>
    </dgm:pt>
    <dgm:pt modelId="{DE05911E-753D-444A-A88B-2425B1D5FAEB}" type="sibTrans" cxnId="{1774204B-38A4-044C-A920-7C12231AD231}">
      <dgm:prSet/>
      <dgm:spPr/>
      <dgm:t>
        <a:bodyPr/>
        <a:lstStyle/>
        <a:p>
          <a:endParaRPr lang="zh-TW" altLang="en-US"/>
        </a:p>
      </dgm:t>
    </dgm:pt>
    <dgm:pt modelId="{231E2878-4E22-2B42-83D6-DC80C3D93DDD}">
      <dgm:prSet custT="1"/>
      <dgm:spPr/>
      <dgm:t>
        <a:bodyPr/>
        <a:lstStyle/>
        <a:p>
          <a:r>
            <a:rPr lang="zh-TW" altLang="en-US" sz="2000" dirty="0" smtClean="0"/>
            <a:t>居民之社會、文化、宗教之打撃</a:t>
          </a:r>
          <a:endParaRPr lang="zh-TW" altLang="en-US" sz="2000" dirty="0"/>
        </a:p>
      </dgm:t>
    </dgm:pt>
    <dgm:pt modelId="{F9188501-4C9B-EC47-884C-FE3E1EAA0AF8}" type="parTrans" cxnId="{0CCD9FA4-3D67-2B40-9AA2-DF286315B94E}">
      <dgm:prSet/>
      <dgm:spPr/>
      <dgm:t>
        <a:bodyPr/>
        <a:lstStyle/>
        <a:p>
          <a:endParaRPr lang="zh-TW" altLang="en-US"/>
        </a:p>
      </dgm:t>
    </dgm:pt>
    <dgm:pt modelId="{6CEA65BC-65E7-6A44-BCB8-0BDE845F372B}" type="sibTrans" cxnId="{0CCD9FA4-3D67-2B40-9AA2-DF286315B94E}">
      <dgm:prSet/>
      <dgm:spPr/>
      <dgm:t>
        <a:bodyPr/>
        <a:lstStyle/>
        <a:p>
          <a:endParaRPr lang="zh-TW" altLang="en-US"/>
        </a:p>
      </dgm:t>
    </dgm:pt>
    <dgm:pt modelId="{6F12693E-AD06-B248-A56D-3CAA6C4345EF}">
      <dgm:prSet custT="1"/>
      <dgm:spPr/>
      <dgm:t>
        <a:bodyPr/>
        <a:lstStyle/>
        <a:p>
          <a:r>
            <a:rPr lang="zh-TW" altLang="en-US" sz="2000" dirty="0" smtClean="0"/>
            <a:t>噪音、污染</a:t>
          </a:r>
          <a:endParaRPr lang="zh-TW" altLang="en-US" sz="2000" dirty="0"/>
        </a:p>
      </dgm:t>
    </dgm:pt>
    <dgm:pt modelId="{A3ADBCA1-BF61-1547-A3AB-6D4A85ABF7E6}" type="parTrans" cxnId="{1EB0BD9B-AE82-1548-89C3-7AB24B3BB87D}">
      <dgm:prSet/>
      <dgm:spPr/>
      <dgm:t>
        <a:bodyPr/>
        <a:lstStyle/>
        <a:p>
          <a:endParaRPr lang="zh-TW" altLang="en-US"/>
        </a:p>
      </dgm:t>
    </dgm:pt>
    <dgm:pt modelId="{E0D913FF-30EB-6F4E-BB4B-6B08591F1016}" type="sibTrans" cxnId="{1EB0BD9B-AE82-1548-89C3-7AB24B3BB87D}">
      <dgm:prSet/>
      <dgm:spPr/>
      <dgm:t>
        <a:bodyPr/>
        <a:lstStyle/>
        <a:p>
          <a:endParaRPr lang="zh-TW" altLang="en-US"/>
        </a:p>
      </dgm:t>
    </dgm:pt>
    <dgm:pt modelId="{2D58797F-DAB2-A34B-B72D-8603F1D82A93}" type="pres">
      <dgm:prSet presAssocID="{433E47EE-8185-9A4E-A6FC-E2D2603C68CF}" presName="Name0" presStyleCnt="0">
        <dgm:presLayoutVars>
          <dgm:chMax val="1"/>
          <dgm:dir/>
          <dgm:animLvl val="ctr"/>
          <dgm:resizeHandles val="exact"/>
        </dgm:presLayoutVars>
      </dgm:prSet>
      <dgm:spPr/>
      <dgm:t>
        <a:bodyPr/>
        <a:lstStyle/>
        <a:p>
          <a:endParaRPr lang="zh-TW" altLang="en-US"/>
        </a:p>
      </dgm:t>
    </dgm:pt>
    <dgm:pt modelId="{FFDD48C5-21A3-6441-8E52-C8B068DB9DC4}" type="pres">
      <dgm:prSet presAssocID="{F1A40605-B946-8749-817B-FB1F0D5ED170}" presName="centerShape" presStyleLbl="node0" presStyleIdx="0" presStyleCnt="1"/>
      <dgm:spPr/>
      <dgm:t>
        <a:bodyPr/>
        <a:lstStyle/>
        <a:p>
          <a:endParaRPr lang="zh-TW" altLang="en-US"/>
        </a:p>
      </dgm:t>
    </dgm:pt>
    <dgm:pt modelId="{F6CC4049-ED7E-0B40-A344-55EAC59FDC2C}" type="pres">
      <dgm:prSet presAssocID="{912C2191-3767-BB44-8A6D-B81B705CC82C}" presName="parTrans" presStyleLbl="sibTrans2D1" presStyleIdx="0" presStyleCnt="7"/>
      <dgm:spPr/>
      <dgm:t>
        <a:bodyPr/>
        <a:lstStyle/>
        <a:p>
          <a:endParaRPr lang="zh-TW" altLang="en-US"/>
        </a:p>
      </dgm:t>
    </dgm:pt>
    <dgm:pt modelId="{030320FA-68C9-5548-8D40-288B007F3090}" type="pres">
      <dgm:prSet presAssocID="{912C2191-3767-BB44-8A6D-B81B705CC82C}" presName="connectorText" presStyleLbl="sibTrans2D1" presStyleIdx="0" presStyleCnt="7"/>
      <dgm:spPr/>
      <dgm:t>
        <a:bodyPr/>
        <a:lstStyle/>
        <a:p>
          <a:endParaRPr lang="zh-TW" altLang="en-US"/>
        </a:p>
      </dgm:t>
    </dgm:pt>
    <dgm:pt modelId="{984B551B-26DA-734D-B015-EAE5A09045E1}" type="pres">
      <dgm:prSet presAssocID="{EEEA22DE-DB0E-3A43-B679-A777A9C28D0B}" presName="node" presStyleLbl="node1" presStyleIdx="0" presStyleCnt="7">
        <dgm:presLayoutVars>
          <dgm:bulletEnabled val="1"/>
        </dgm:presLayoutVars>
      </dgm:prSet>
      <dgm:spPr/>
      <dgm:t>
        <a:bodyPr/>
        <a:lstStyle/>
        <a:p>
          <a:endParaRPr lang="zh-TW" altLang="en-US"/>
        </a:p>
      </dgm:t>
    </dgm:pt>
    <dgm:pt modelId="{12AA38DB-B5D8-F74D-9D9C-639B02F51EA0}" type="pres">
      <dgm:prSet presAssocID="{8C4BA1D6-6C45-A040-948B-7B68752EA375}" presName="parTrans" presStyleLbl="sibTrans2D1" presStyleIdx="1" presStyleCnt="7"/>
      <dgm:spPr/>
      <dgm:t>
        <a:bodyPr/>
        <a:lstStyle/>
        <a:p>
          <a:endParaRPr lang="zh-TW" altLang="en-US"/>
        </a:p>
      </dgm:t>
    </dgm:pt>
    <dgm:pt modelId="{5CCEA33C-F3F5-E042-B3E6-1A9289FCF3FF}" type="pres">
      <dgm:prSet presAssocID="{8C4BA1D6-6C45-A040-948B-7B68752EA375}" presName="connectorText" presStyleLbl="sibTrans2D1" presStyleIdx="1" presStyleCnt="7"/>
      <dgm:spPr/>
      <dgm:t>
        <a:bodyPr/>
        <a:lstStyle/>
        <a:p>
          <a:endParaRPr lang="zh-TW" altLang="en-US"/>
        </a:p>
      </dgm:t>
    </dgm:pt>
    <dgm:pt modelId="{89274C4E-FA81-804C-AE5C-0B2839891652}" type="pres">
      <dgm:prSet presAssocID="{26A8676A-2CF0-B345-A295-E615B2A29F64}" presName="node" presStyleLbl="node1" presStyleIdx="1" presStyleCnt="7">
        <dgm:presLayoutVars>
          <dgm:bulletEnabled val="1"/>
        </dgm:presLayoutVars>
      </dgm:prSet>
      <dgm:spPr/>
      <dgm:t>
        <a:bodyPr/>
        <a:lstStyle/>
        <a:p>
          <a:endParaRPr lang="zh-TW" altLang="en-US"/>
        </a:p>
      </dgm:t>
    </dgm:pt>
    <dgm:pt modelId="{90C5EEF7-9E80-924B-9223-3923BC3A57FD}" type="pres">
      <dgm:prSet presAssocID="{FE654220-F269-8048-9C64-E9A1BB523DEB}" presName="parTrans" presStyleLbl="sibTrans2D1" presStyleIdx="2" presStyleCnt="7"/>
      <dgm:spPr/>
      <dgm:t>
        <a:bodyPr/>
        <a:lstStyle/>
        <a:p>
          <a:endParaRPr lang="zh-TW" altLang="en-US"/>
        </a:p>
      </dgm:t>
    </dgm:pt>
    <dgm:pt modelId="{FE4AA00F-567A-2240-B6F4-54DB30EF728D}" type="pres">
      <dgm:prSet presAssocID="{FE654220-F269-8048-9C64-E9A1BB523DEB}" presName="connectorText" presStyleLbl="sibTrans2D1" presStyleIdx="2" presStyleCnt="7"/>
      <dgm:spPr/>
      <dgm:t>
        <a:bodyPr/>
        <a:lstStyle/>
        <a:p>
          <a:endParaRPr lang="zh-TW" altLang="en-US"/>
        </a:p>
      </dgm:t>
    </dgm:pt>
    <dgm:pt modelId="{E19A0CDA-627C-394D-880E-AA94E48AF91C}" type="pres">
      <dgm:prSet presAssocID="{0B0B8523-3500-9E45-9CE7-7D7147E02B2E}" presName="node" presStyleLbl="node1" presStyleIdx="2" presStyleCnt="7">
        <dgm:presLayoutVars>
          <dgm:bulletEnabled val="1"/>
        </dgm:presLayoutVars>
      </dgm:prSet>
      <dgm:spPr/>
      <dgm:t>
        <a:bodyPr/>
        <a:lstStyle/>
        <a:p>
          <a:endParaRPr lang="zh-TW" altLang="en-US"/>
        </a:p>
      </dgm:t>
    </dgm:pt>
    <dgm:pt modelId="{52E9CA45-AF44-5645-BBE9-3CA918954C04}" type="pres">
      <dgm:prSet presAssocID="{706AEF9A-63AA-0040-893B-DE218385AAD2}" presName="parTrans" presStyleLbl="sibTrans2D1" presStyleIdx="3" presStyleCnt="7"/>
      <dgm:spPr/>
      <dgm:t>
        <a:bodyPr/>
        <a:lstStyle/>
        <a:p>
          <a:endParaRPr lang="zh-TW" altLang="en-US"/>
        </a:p>
      </dgm:t>
    </dgm:pt>
    <dgm:pt modelId="{F7F21A00-5AE5-2843-8B13-C569E6DA3DB8}" type="pres">
      <dgm:prSet presAssocID="{706AEF9A-63AA-0040-893B-DE218385AAD2}" presName="connectorText" presStyleLbl="sibTrans2D1" presStyleIdx="3" presStyleCnt="7"/>
      <dgm:spPr/>
      <dgm:t>
        <a:bodyPr/>
        <a:lstStyle/>
        <a:p>
          <a:endParaRPr lang="zh-TW" altLang="en-US"/>
        </a:p>
      </dgm:t>
    </dgm:pt>
    <dgm:pt modelId="{65910C23-F12C-F141-B6F6-7FFF2AE29F71}" type="pres">
      <dgm:prSet presAssocID="{8E121586-6E57-DC41-B720-484BF7FBFEB5}" presName="node" presStyleLbl="node1" presStyleIdx="3" presStyleCnt="7">
        <dgm:presLayoutVars>
          <dgm:bulletEnabled val="1"/>
        </dgm:presLayoutVars>
      </dgm:prSet>
      <dgm:spPr/>
      <dgm:t>
        <a:bodyPr/>
        <a:lstStyle/>
        <a:p>
          <a:endParaRPr lang="zh-TW" altLang="en-US"/>
        </a:p>
      </dgm:t>
    </dgm:pt>
    <dgm:pt modelId="{40027CA1-DDBF-4B46-A6FC-014D68D73EC6}" type="pres">
      <dgm:prSet presAssocID="{F658822D-7ABD-974C-94B7-8E44236C44B6}" presName="parTrans" presStyleLbl="sibTrans2D1" presStyleIdx="4" presStyleCnt="7"/>
      <dgm:spPr/>
      <dgm:t>
        <a:bodyPr/>
        <a:lstStyle/>
        <a:p>
          <a:endParaRPr lang="zh-TW" altLang="en-US"/>
        </a:p>
      </dgm:t>
    </dgm:pt>
    <dgm:pt modelId="{63C3F086-EA0B-7A45-B38C-1D73FDE82F20}" type="pres">
      <dgm:prSet presAssocID="{F658822D-7ABD-974C-94B7-8E44236C44B6}" presName="connectorText" presStyleLbl="sibTrans2D1" presStyleIdx="4" presStyleCnt="7"/>
      <dgm:spPr/>
      <dgm:t>
        <a:bodyPr/>
        <a:lstStyle/>
        <a:p>
          <a:endParaRPr lang="zh-TW" altLang="en-US"/>
        </a:p>
      </dgm:t>
    </dgm:pt>
    <dgm:pt modelId="{1979384B-9469-414A-AB63-7559D1791568}" type="pres">
      <dgm:prSet presAssocID="{203BCE01-7863-9747-8EDD-F79A84DD456F}" presName="node" presStyleLbl="node1" presStyleIdx="4" presStyleCnt="7">
        <dgm:presLayoutVars>
          <dgm:bulletEnabled val="1"/>
        </dgm:presLayoutVars>
      </dgm:prSet>
      <dgm:spPr/>
      <dgm:t>
        <a:bodyPr/>
        <a:lstStyle/>
        <a:p>
          <a:endParaRPr lang="zh-TW" altLang="en-US"/>
        </a:p>
      </dgm:t>
    </dgm:pt>
    <dgm:pt modelId="{20CAC6A8-D2A6-6C48-93AB-9BE095ABE1BC}" type="pres">
      <dgm:prSet presAssocID="{A3ADBCA1-BF61-1547-A3AB-6D4A85ABF7E6}" presName="parTrans" presStyleLbl="sibTrans2D1" presStyleIdx="5" presStyleCnt="7"/>
      <dgm:spPr/>
      <dgm:t>
        <a:bodyPr/>
        <a:lstStyle/>
        <a:p>
          <a:endParaRPr lang="zh-TW" altLang="en-US"/>
        </a:p>
      </dgm:t>
    </dgm:pt>
    <dgm:pt modelId="{E95C36BA-A652-954D-A020-B9856568D8E8}" type="pres">
      <dgm:prSet presAssocID="{A3ADBCA1-BF61-1547-A3AB-6D4A85ABF7E6}" presName="connectorText" presStyleLbl="sibTrans2D1" presStyleIdx="5" presStyleCnt="7"/>
      <dgm:spPr/>
      <dgm:t>
        <a:bodyPr/>
        <a:lstStyle/>
        <a:p>
          <a:endParaRPr lang="zh-TW" altLang="en-US"/>
        </a:p>
      </dgm:t>
    </dgm:pt>
    <dgm:pt modelId="{A92E4E0D-4394-CC42-AF81-B3B7C8A42282}" type="pres">
      <dgm:prSet presAssocID="{6F12693E-AD06-B248-A56D-3CAA6C4345EF}" presName="node" presStyleLbl="node1" presStyleIdx="5" presStyleCnt="7">
        <dgm:presLayoutVars>
          <dgm:bulletEnabled val="1"/>
        </dgm:presLayoutVars>
      </dgm:prSet>
      <dgm:spPr/>
      <dgm:t>
        <a:bodyPr/>
        <a:lstStyle/>
        <a:p>
          <a:endParaRPr lang="zh-TW" altLang="en-US"/>
        </a:p>
      </dgm:t>
    </dgm:pt>
    <dgm:pt modelId="{6051FB9F-0122-0548-8CAE-1530D0ACB7DB}" type="pres">
      <dgm:prSet presAssocID="{F9188501-4C9B-EC47-884C-FE3E1EAA0AF8}" presName="parTrans" presStyleLbl="sibTrans2D1" presStyleIdx="6" presStyleCnt="7"/>
      <dgm:spPr/>
      <dgm:t>
        <a:bodyPr/>
        <a:lstStyle/>
        <a:p>
          <a:endParaRPr lang="zh-TW" altLang="en-US"/>
        </a:p>
      </dgm:t>
    </dgm:pt>
    <dgm:pt modelId="{3A796859-4300-6846-840F-298351CFF31A}" type="pres">
      <dgm:prSet presAssocID="{F9188501-4C9B-EC47-884C-FE3E1EAA0AF8}" presName="connectorText" presStyleLbl="sibTrans2D1" presStyleIdx="6" presStyleCnt="7"/>
      <dgm:spPr/>
      <dgm:t>
        <a:bodyPr/>
        <a:lstStyle/>
        <a:p>
          <a:endParaRPr lang="zh-TW" altLang="en-US"/>
        </a:p>
      </dgm:t>
    </dgm:pt>
    <dgm:pt modelId="{D3AD1EA5-FFAD-E14B-966A-3F82F8B1A43A}" type="pres">
      <dgm:prSet presAssocID="{231E2878-4E22-2B42-83D6-DC80C3D93DDD}" presName="node" presStyleLbl="node1" presStyleIdx="6" presStyleCnt="7">
        <dgm:presLayoutVars>
          <dgm:bulletEnabled val="1"/>
        </dgm:presLayoutVars>
      </dgm:prSet>
      <dgm:spPr/>
      <dgm:t>
        <a:bodyPr/>
        <a:lstStyle/>
        <a:p>
          <a:endParaRPr lang="zh-TW" altLang="en-US"/>
        </a:p>
      </dgm:t>
    </dgm:pt>
  </dgm:ptLst>
  <dgm:cxnLst>
    <dgm:cxn modelId="{726367ED-E80A-8849-AA89-9C05931E30E3}" srcId="{F1A40605-B946-8749-817B-FB1F0D5ED170}" destId="{0B0B8523-3500-9E45-9CE7-7D7147E02B2E}" srcOrd="2" destOrd="0" parTransId="{FE654220-F269-8048-9C64-E9A1BB523DEB}" sibTransId="{564FD833-2381-C447-B543-FE3E869B5B98}"/>
    <dgm:cxn modelId="{ECA15B19-2D5D-EF4F-86BC-0B8E48DD64EE}" type="presOf" srcId="{EEEA22DE-DB0E-3A43-B679-A777A9C28D0B}" destId="{984B551B-26DA-734D-B015-EAE5A09045E1}" srcOrd="0" destOrd="0" presId="urn:microsoft.com/office/officeart/2005/8/layout/radial5"/>
    <dgm:cxn modelId="{0CCD9FA4-3D67-2B40-9AA2-DF286315B94E}" srcId="{F1A40605-B946-8749-817B-FB1F0D5ED170}" destId="{231E2878-4E22-2B42-83D6-DC80C3D93DDD}" srcOrd="6" destOrd="0" parTransId="{F9188501-4C9B-EC47-884C-FE3E1EAA0AF8}" sibTransId="{6CEA65BC-65E7-6A44-BCB8-0BDE845F372B}"/>
    <dgm:cxn modelId="{1774204B-38A4-044C-A920-7C12231AD231}" srcId="{F1A40605-B946-8749-817B-FB1F0D5ED170}" destId="{203BCE01-7863-9747-8EDD-F79A84DD456F}" srcOrd="4" destOrd="0" parTransId="{F658822D-7ABD-974C-94B7-8E44236C44B6}" sibTransId="{DE05911E-753D-444A-A88B-2425B1D5FAEB}"/>
    <dgm:cxn modelId="{F1B9CD5C-26C7-3B47-8F88-7A94C87133B6}" type="presOf" srcId="{F9188501-4C9B-EC47-884C-FE3E1EAA0AF8}" destId="{3A796859-4300-6846-840F-298351CFF31A}" srcOrd="1" destOrd="0" presId="urn:microsoft.com/office/officeart/2005/8/layout/radial5"/>
    <dgm:cxn modelId="{ABD40187-33B8-D742-A35C-C158D747DE82}" srcId="{433E47EE-8185-9A4E-A6FC-E2D2603C68CF}" destId="{F1A40605-B946-8749-817B-FB1F0D5ED170}" srcOrd="0" destOrd="0" parTransId="{BE470B58-0FC9-6C47-B8EF-1CAE3CF7C5B6}" sibTransId="{9B8D56A5-997E-6244-A7A4-2EB77D7DB34E}"/>
    <dgm:cxn modelId="{EFB949CD-3275-E14D-B198-94C8D5717ABC}" type="presOf" srcId="{433E47EE-8185-9A4E-A6FC-E2D2603C68CF}" destId="{2D58797F-DAB2-A34B-B72D-8603F1D82A93}" srcOrd="0" destOrd="0" presId="urn:microsoft.com/office/officeart/2005/8/layout/radial5"/>
    <dgm:cxn modelId="{6ED03684-67F7-B143-9DC5-09939CC6A37B}" type="presOf" srcId="{F658822D-7ABD-974C-94B7-8E44236C44B6}" destId="{40027CA1-DDBF-4B46-A6FC-014D68D73EC6}" srcOrd="0" destOrd="0" presId="urn:microsoft.com/office/officeart/2005/8/layout/radial5"/>
    <dgm:cxn modelId="{54166525-566F-E441-9DEF-695DF1753C4D}" type="presOf" srcId="{8E121586-6E57-DC41-B720-484BF7FBFEB5}" destId="{65910C23-F12C-F141-B6F6-7FFF2AE29F71}" srcOrd="0" destOrd="0" presId="urn:microsoft.com/office/officeart/2005/8/layout/radial5"/>
    <dgm:cxn modelId="{8CCBBE11-3211-1C4F-BC63-CC2A102A7741}" type="presOf" srcId="{912C2191-3767-BB44-8A6D-B81B705CC82C}" destId="{F6CC4049-ED7E-0B40-A344-55EAC59FDC2C}" srcOrd="0" destOrd="0" presId="urn:microsoft.com/office/officeart/2005/8/layout/radial5"/>
    <dgm:cxn modelId="{4C71CC85-DE07-004C-834D-47D854C3A488}" type="presOf" srcId="{706AEF9A-63AA-0040-893B-DE218385AAD2}" destId="{52E9CA45-AF44-5645-BBE9-3CA918954C04}" srcOrd="0" destOrd="0" presId="urn:microsoft.com/office/officeart/2005/8/layout/radial5"/>
    <dgm:cxn modelId="{FBFD68B9-5B0F-9943-B76E-1159EBA8F7CD}" type="presOf" srcId="{A3ADBCA1-BF61-1547-A3AB-6D4A85ABF7E6}" destId="{E95C36BA-A652-954D-A020-B9856568D8E8}" srcOrd="1" destOrd="0" presId="urn:microsoft.com/office/officeart/2005/8/layout/radial5"/>
    <dgm:cxn modelId="{72E15BB8-039F-3F45-BBEB-F69139D04E02}" type="presOf" srcId="{8C4BA1D6-6C45-A040-948B-7B68752EA375}" destId="{5CCEA33C-F3F5-E042-B3E6-1A9289FCF3FF}" srcOrd="1" destOrd="0" presId="urn:microsoft.com/office/officeart/2005/8/layout/radial5"/>
    <dgm:cxn modelId="{596E73F0-C669-E941-84B6-7C96E49C829B}" srcId="{F1A40605-B946-8749-817B-FB1F0D5ED170}" destId="{8E121586-6E57-DC41-B720-484BF7FBFEB5}" srcOrd="3" destOrd="0" parTransId="{706AEF9A-63AA-0040-893B-DE218385AAD2}" sibTransId="{1BBCCA4E-928E-D540-A2CA-4CC568A7CCAA}"/>
    <dgm:cxn modelId="{5278FE6D-BFBD-4D43-B9BC-E1B6AA013337}" type="presOf" srcId="{F658822D-7ABD-974C-94B7-8E44236C44B6}" destId="{63C3F086-EA0B-7A45-B38C-1D73FDE82F20}" srcOrd="1" destOrd="0" presId="urn:microsoft.com/office/officeart/2005/8/layout/radial5"/>
    <dgm:cxn modelId="{8F89B2D7-C923-F244-9F51-BD4598B6B0EE}" type="presOf" srcId="{26A8676A-2CF0-B345-A295-E615B2A29F64}" destId="{89274C4E-FA81-804C-AE5C-0B2839891652}" srcOrd="0" destOrd="0" presId="urn:microsoft.com/office/officeart/2005/8/layout/radial5"/>
    <dgm:cxn modelId="{F735EF78-6A6A-9841-845F-F3BD1A95F224}" type="presOf" srcId="{203BCE01-7863-9747-8EDD-F79A84DD456F}" destId="{1979384B-9469-414A-AB63-7559D1791568}" srcOrd="0" destOrd="0" presId="urn:microsoft.com/office/officeart/2005/8/layout/radial5"/>
    <dgm:cxn modelId="{8AD11862-CAA8-8E44-B419-29013F4851DF}" type="presOf" srcId="{231E2878-4E22-2B42-83D6-DC80C3D93DDD}" destId="{D3AD1EA5-FFAD-E14B-966A-3F82F8B1A43A}" srcOrd="0" destOrd="0" presId="urn:microsoft.com/office/officeart/2005/8/layout/radial5"/>
    <dgm:cxn modelId="{A23B6DBD-4030-1D44-9137-36C67F485CF2}" type="presOf" srcId="{FE654220-F269-8048-9C64-E9A1BB523DEB}" destId="{90C5EEF7-9E80-924B-9223-3923BC3A57FD}" srcOrd="0" destOrd="0" presId="urn:microsoft.com/office/officeart/2005/8/layout/radial5"/>
    <dgm:cxn modelId="{83862F62-7EA3-8F4A-B654-4BDB78F6DBCA}" srcId="{F1A40605-B946-8749-817B-FB1F0D5ED170}" destId="{26A8676A-2CF0-B345-A295-E615B2A29F64}" srcOrd="1" destOrd="0" parTransId="{8C4BA1D6-6C45-A040-948B-7B68752EA375}" sibTransId="{F727FAEB-3378-334E-9963-73372688DC71}"/>
    <dgm:cxn modelId="{1EB0BD9B-AE82-1548-89C3-7AB24B3BB87D}" srcId="{F1A40605-B946-8749-817B-FB1F0D5ED170}" destId="{6F12693E-AD06-B248-A56D-3CAA6C4345EF}" srcOrd="5" destOrd="0" parTransId="{A3ADBCA1-BF61-1547-A3AB-6D4A85ABF7E6}" sibTransId="{E0D913FF-30EB-6F4E-BB4B-6B08591F1016}"/>
    <dgm:cxn modelId="{990142BA-2404-874F-AC9D-9F739E092368}" type="presOf" srcId="{6F12693E-AD06-B248-A56D-3CAA6C4345EF}" destId="{A92E4E0D-4394-CC42-AF81-B3B7C8A42282}" srcOrd="0" destOrd="0" presId="urn:microsoft.com/office/officeart/2005/8/layout/radial5"/>
    <dgm:cxn modelId="{6A671738-3FA4-A74E-97A6-A56860DCC590}" type="presOf" srcId="{8C4BA1D6-6C45-A040-948B-7B68752EA375}" destId="{12AA38DB-B5D8-F74D-9D9C-639B02F51EA0}" srcOrd="0" destOrd="0" presId="urn:microsoft.com/office/officeart/2005/8/layout/radial5"/>
    <dgm:cxn modelId="{DA1A589D-28B5-2F4D-9021-9A01ED18E4A9}" type="presOf" srcId="{F1A40605-B946-8749-817B-FB1F0D5ED170}" destId="{FFDD48C5-21A3-6441-8E52-C8B068DB9DC4}" srcOrd="0" destOrd="0" presId="urn:microsoft.com/office/officeart/2005/8/layout/radial5"/>
    <dgm:cxn modelId="{0695A3C5-70D3-3E4F-B73F-5A46E701FCD6}" type="presOf" srcId="{912C2191-3767-BB44-8A6D-B81B705CC82C}" destId="{030320FA-68C9-5548-8D40-288B007F3090}" srcOrd="1" destOrd="0" presId="urn:microsoft.com/office/officeart/2005/8/layout/radial5"/>
    <dgm:cxn modelId="{DF32C3ED-F501-8F48-8A29-0A279221B8D1}" type="presOf" srcId="{F9188501-4C9B-EC47-884C-FE3E1EAA0AF8}" destId="{6051FB9F-0122-0548-8CAE-1530D0ACB7DB}" srcOrd="0" destOrd="0" presId="urn:microsoft.com/office/officeart/2005/8/layout/radial5"/>
    <dgm:cxn modelId="{48AF11E8-720C-FC4E-89D4-5BCEAA5F7F93}" type="presOf" srcId="{FE654220-F269-8048-9C64-E9A1BB523DEB}" destId="{FE4AA00F-567A-2240-B6F4-54DB30EF728D}" srcOrd="1" destOrd="0" presId="urn:microsoft.com/office/officeart/2005/8/layout/radial5"/>
    <dgm:cxn modelId="{5A38E865-B8DA-F143-B127-88FCE326D27C}" type="presOf" srcId="{A3ADBCA1-BF61-1547-A3AB-6D4A85ABF7E6}" destId="{20CAC6A8-D2A6-6C48-93AB-9BE095ABE1BC}" srcOrd="0" destOrd="0" presId="urn:microsoft.com/office/officeart/2005/8/layout/radial5"/>
    <dgm:cxn modelId="{86CBA8D7-C74E-3948-967E-450BF4837B90}" type="presOf" srcId="{706AEF9A-63AA-0040-893B-DE218385AAD2}" destId="{F7F21A00-5AE5-2843-8B13-C569E6DA3DB8}" srcOrd="1" destOrd="0" presId="urn:microsoft.com/office/officeart/2005/8/layout/radial5"/>
    <dgm:cxn modelId="{A53A64D6-9A2C-D141-881B-C7D0339A6DC1}" type="presOf" srcId="{0B0B8523-3500-9E45-9CE7-7D7147E02B2E}" destId="{E19A0CDA-627C-394D-880E-AA94E48AF91C}" srcOrd="0" destOrd="0" presId="urn:microsoft.com/office/officeart/2005/8/layout/radial5"/>
    <dgm:cxn modelId="{2D3DCE3E-E02D-044B-AF45-845AF6B555EB}" srcId="{F1A40605-B946-8749-817B-FB1F0D5ED170}" destId="{EEEA22DE-DB0E-3A43-B679-A777A9C28D0B}" srcOrd="0" destOrd="0" parTransId="{912C2191-3767-BB44-8A6D-B81B705CC82C}" sibTransId="{C63B314B-8C0F-EB41-A617-DC11CD664E54}"/>
    <dgm:cxn modelId="{D4F12C62-9A44-F84C-BEC6-1CA38CF0318F}" type="presParOf" srcId="{2D58797F-DAB2-A34B-B72D-8603F1D82A93}" destId="{FFDD48C5-21A3-6441-8E52-C8B068DB9DC4}" srcOrd="0" destOrd="0" presId="urn:microsoft.com/office/officeart/2005/8/layout/radial5"/>
    <dgm:cxn modelId="{DDBBDE69-C855-D146-9727-A00D66B7068D}" type="presParOf" srcId="{2D58797F-DAB2-A34B-B72D-8603F1D82A93}" destId="{F6CC4049-ED7E-0B40-A344-55EAC59FDC2C}" srcOrd="1" destOrd="0" presId="urn:microsoft.com/office/officeart/2005/8/layout/radial5"/>
    <dgm:cxn modelId="{C00365DD-43C1-8D45-8885-0983335C6D47}" type="presParOf" srcId="{F6CC4049-ED7E-0B40-A344-55EAC59FDC2C}" destId="{030320FA-68C9-5548-8D40-288B007F3090}" srcOrd="0" destOrd="0" presId="urn:microsoft.com/office/officeart/2005/8/layout/radial5"/>
    <dgm:cxn modelId="{F628C912-90A2-7146-ABE9-60153F6E76C5}" type="presParOf" srcId="{2D58797F-DAB2-A34B-B72D-8603F1D82A93}" destId="{984B551B-26DA-734D-B015-EAE5A09045E1}" srcOrd="2" destOrd="0" presId="urn:microsoft.com/office/officeart/2005/8/layout/radial5"/>
    <dgm:cxn modelId="{EA393C9A-5AF0-7644-9CFC-BBDC66261346}" type="presParOf" srcId="{2D58797F-DAB2-A34B-B72D-8603F1D82A93}" destId="{12AA38DB-B5D8-F74D-9D9C-639B02F51EA0}" srcOrd="3" destOrd="0" presId="urn:microsoft.com/office/officeart/2005/8/layout/radial5"/>
    <dgm:cxn modelId="{64431776-5639-484C-B64F-CD4CA9502F3C}" type="presParOf" srcId="{12AA38DB-B5D8-F74D-9D9C-639B02F51EA0}" destId="{5CCEA33C-F3F5-E042-B3E6-1A9289FCF3FF}" srcOrd="0" destOrd="0" presId="urn:microsoft.com/office/officeart/2005/8/layout/radial5"/>
    <dgm:cxn modelId="{1DA7A8FF-16FC-DD40-A947-374BF4177370}" type="presParOf" srcId="{2D58797F-DAB2-A34B-B72D-8603F1D82A93}" destId="{89274C4E-FA81-804C-AE5C-0B2839891652}" srcOrd="4" destOrd="0" presId="urn:microsoft.com/office/officeart/2005/8/layout/radial5"/>
    <dgm:cxn modelId="{2BC4F12A-E4FD-B44E-95BC-79408339C70A}" type="presParOf" srcId="{2D58797F-DAB2-A34B-B72D-8603F1D82A93}" destId="{90C5EEF7-9E80-924B-9223-3923BC3A57FD}" srcOrd="5" destOrd="0" presId="urn:microsoft.com/office/officeart/2005/8/layout/radial5"/>
    <dgm:cxn modelId="{EAB841C8-82AE-F643-AEA4-2176B88876F0}" type="presParOf" srcId="{90C5EEF7-9E80-924B-9223-3923BC3A57FD}" destId="{FE4AA00F-567A-2240-B6F4-54DB30EF728D}" srcOrd="0" destOrd="0" presId="urn:microsoft.com/office/officeart/2005/8/layout/radial5"/>
    <dgm:cxn modelId="{7D33BE2A-EDF8-944C-927A-DD1CF11E0A00}" type="presParOf" srcId="{2D58797F-DAB2-A34B-B72D-8603F1D82A93}" destId="{E19A0CDA-627C-394D-880E-AA94E48AF91C}" srcOrd="6" destOrd="0" presId="urn:microsoft.com/office/officeart/2005/8/layout/radial5"/>
    <dgm:cxn modelId="{EFCE9FE0-289B-6448-A639-B840711B228B}" type="presParOf" srcId="{2D58797F-DAB2-A34B-B72D-8603F1D82A93}" destId="{52E9CA45-AF44-5645-BBE9-3CA918954C04}" srcOrd="7" destOrd="0" presId="urn:microsoft.com/office/officeart/2005/8/layout/radial5"/>
    <dgm:cxn modelId="{73847B24-C64C-2C4D-A70D-5A039DA46C6C}" type="presParOf" srcId="{52E9CA45-AF44-5645-BBE9-3CA918954C04}" destId="{F7F21A00-5AE5-2843-8B13-C569E6DA3DB8}" srcOrd="0" destOrd="0" presId="urn:microsoft.com/office/officeart/2005/8/layout/radial5"/>
    <dgm:cxn modelId="{7A9B1951-06A5-C148-A765-BFD9934ACFC0}" type="presParOf" srcId="{2D58797F-DAB2-A34B-B72D-8603F1D82A93}" destId="{65910C23-F12C-F141-B6F6-7FFF2AE29F71}" srcOrd="8" destOrd="0" presId="urn:microsoft.com/office/officeart/2005/8/layout/radial5"/>
    <dgm:cxn modelId="{64A3D993-CDDA-2A42-947E-87E3A0127BAA}" type="presParOf" srcId="{2D58797F-DAB2-A34B-B72D-8603F1D82A93}" destId="{40027CA1-DDBF-4B46-A6FC-014D68D73EC6}" srcOrd="9" destOrd="0" presId="urn:microsoft.com/office/officeart/2005/8/layout/radial5"/>
    <dgm:cxn modelId="{837C9B74-D3D1-B541-8998-8319164BDE4D}" type="presParOf" srcId="{40027CA1-DDBF-4B46-A6FC-014D68D73EC6}" destId="{63C3F086-EA0B-7A45-B38C-1D73FDE82F20}" srcOrd="0" destOrd="0" presId="urn:microsoft.com/office/officeart/2005/8/layout/radial5"/>
    <dgm:cxn modelId="{D975F744-525D-C64F-ACA9-5085A90AC647}" type="presParOf" srcId="{2D58797F-DAB2-A34B-B72D-8603F1D82A93}" destId="{1979384B-9469-414A-AB63-7559D1791568}" srcOrd="10" destOrd="0" presId="urn:microsoft.com/office/officeart/2005/8/layout/radial5"/>
    <dgm:cxn modelId="{27DA1032-FF65-A946-AC10-2BB6CDC21D17}" type="presParOf" srcId="{2D58797F-DAB2-A34B-B72D-8603F1D82A93}" destId="{20CAC6A8-D2A6-6C48-93AB-9BE095ABE1BC}" srcOrd="11" destOrd="0" presId="urn:microsoft.com/office/officeart/2005/8/layout/radial5"/>
    <dgm:cxn modelId="{1C0AA69C-ECA3-9743-BE84-6799F3E2138F}" type="presParOf" srcId="{20CAC6A8-D2A6-6C48-93AB-9BE095ABE1BC}" destId="{E95C36BA-A652-954D-A020-B9856568D8E8}" srcOrd="0" destOrd="0" presId="urn:microsoft.com/office/officeart/2005/8/layout/radial5"/>
    <dgm:cxn modelId="{842F6F74-00BD-6148-8438-ECA01DC6E304}" type="presParOf" srcId="{2D58797F-DAB2-A34B-B72D-8603F1D82A93}" destId="{A92E4E0D-4394-CC42-AF81-B3B7C8A42282}" srcOrd="12" destOrd="0" presId="urn:microsoft.com/office/officeart/2005/8/layout/radial5"/>
    <dgm:cxn modelId="{2DC05700-CBFB-0D47-9732-345005CBC2CE}" type="presParOf" srcId="{2D58797F-DAB2-A34B-B72D-8603F1D82A93}" destId="{6051FB9F-0122-0548-8CAE-1530D0ACB7DB}" srcOrd="13" destOrd="0" presId="urn:microsoft.com/office/officeart/2005/8/layout/radial5"/>
    <dgm:cxn modelId="{CB1D5E4C-C67F-BA48-9F75-EB0B08D577E1}" type="presParOf" srcId="{6051FB9F-0122-0548-8CAE-1530D0ACB7DB}" destId="{3A796859-4300-6846-840F-298351CFF31A}" srcOrd="0" destOrd="0" presId="urn:microsoft.com/office/officeart/2005/8/layout/radial5"/>
    <dgm:cxn modelId="{CF8181C0-87DA-4341-A63B-770EBEE6C148}" type="presParOf" srcId="{2D58797F-DAB2-A34B-B72D-8603F1D82A93}" destId="{D3AD1EA5-FFAD-E14B-966A-3F82F8B1A43A}"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zh-TW" sz="1200" b="0" i="0" u="none" strike="noStrike" cap="none">
                <a:solidFill>
                  <a:schemeClr val="dk1"/>
                </a:solidFill>
                <a:latin typeface="Calibri"/>
                <a:ea typeface="Calibri"/>
                <a:cs typeface="Calibri"/>
                <a:sym typeface="Calibri"/>
              </a:rPr>
              <a:pPr marL="0" marR="0" lvl="0" indent="0" algn="r" rtl="0">
                <a:spcBef>
                  <a:spcPts val="0"/>
                </a:spcBef>
                <a:buSzPct val="25000"/>
                <a:buNone/>
              </a:pPr>
              <a:t>‹#›</a:t>
            </a:fld>
            <a:endParaRPr lang="zh-TW"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7278089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3200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22" name="Shape 12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5409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3" name="Shape 16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64" name="Shape 16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altLang="zh-TW" sz="1200" b="0" i="0" u="none" strike="noStrike" cap="none">
                <a:solidFill>
                  <a:schemeClr val="dk1"/>
                </a:solidFill>
                <a:latin typeface="Calibri"/>
                <a:ea typeface="Calibri"/>
                <a:cs typeface="Calibri"/>
                <a:sym typeface="Calibri"/>
              </a:rPr>
              <a:pPr marL="0" marR="0" lvl="0" indent="0" algn="r" rtl="0">
                <a:spcBef>
                  <a:spcPts val="0"/>
                </a:spcBef>
                <a:buSzPct val="25000"/>
                <a:buNone/>
              </a:pPr>
              <a:t>6</a:t>
            </a:fld>
            <a:endParaRPr lang="zh-TW"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70871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184" name="Shape 18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altLang="zh-TW" sz="1200" b="0" i="0" u="none" strike="noStrike" cap="none">
                <a:solidFill>
                  <a:schemeClr val="dk1"/>
                </a:solidFill>
                <a:latin typeface="Calibri"/>
                <a:ea typeface="Calibri"/>
                <a:cs typeface="Calibri"/>
                <a:sym typeface="Calibri"/>
              </a:rPr>
              <a:pPr marL="0" marR="0" lvl="0" indent="0" algn="r" rtl="0">
                <a:spcBef>
                  <a:spcPts val="0"/>
                </a:spcBef>
                <a:buSzPct val="25000"/>
                <a:buNone/>
              </a:pPr>
              <a:t>16</a:t>
            </a:fld>
            <a:endParaRPr lang="zh-TW"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24265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90" name="Shape 19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9776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96" name="Shape 19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1690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02" name="Shape 2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845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54" name="Shape 25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711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351" name="Shape 351"/>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ltLang="zh-TW"/>
              <a:pPr lvl="0">
                <a:spcBef>
                  <a:spcPts val="0"/>
                </a:spcBef>
                <a:buClr>
                  <a:srgbClr val="000000"/>
                </a:buClr>
                <a:buSzPct val="25000"/>
                <a:buFont typeface="Arial"/>
                <a:buNone/>
              </a:pPr>
              <a:t>37</a:t>
            </a:fld>
            <a:endParaRPr lang="zh-TW"/>
          </a:p>
        </p:txBody>
      </p:sp>
    </p:spTree>
    <p:extLst>
      <p:ext uri="{BB962C8B-B14F-4D97-AF65-F5344CB8AC3E}">
        <p14:creationId xmlns:p14="http://schemas.microsoft.com/office/powerpoint/2010/main" val="340828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標題投影片">
    <p:spTree>
      <p:nvGrpSpPr>
        <p:cNvPr id="1" name="Shape 18"/>
        <p:cNvGrpSpPr/>
        <p:nvPr/>
      </p:nvGrpSpPr>
      <p:grpSpPr>
        <a:xfrm>
          <a:off x="0" y="0"/>
          <a:ext cx="0" cy="0"/>
          <a:chOff x="0" y="0"/>
          <a:chExt cx="0" cy="0"/>
        </a:xfrm>
      </p:grpSpPr>
      <p:sp>
        <p:nvSpPr>
          <p:cNvPr id="19" name="Shape 19"/>
          <p:cNvSpPr/>
          <p:nvPr/>
        </p:nvSpPr>
        <p:spPr>
          <a:xfrm>
            <a:off x="3175" y="6400800"/>
            <a:ext cx="12188824" cy="4572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15" y="6334316"/>
            <a:ext cx="12188824" cy="64008"/>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ctrTitle"/>
          </p:nvPr>
        </p:nvSpPr>
        <p:spPr>
          <a:xfrm>
            <a:off x="1097279" y="758952"/>
            <a:ext cx="10058399" cy="3566159"/>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262626"/>
              </a:buClr>
              <a:buFont typeface="Calibri"/>
              <a:buNone/>
              <a:defRPr sz="8000" b="0" i="0" u="none" strike="noStrike" cap="none">
                <a:solidFill>
                  <a:srgbClr val="262626"/>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2" name="Shape 22"/>
          <p:cNvSpPr txBox="1">
            <a:spLocks noGrp="1"/>
          </p:cNvSpPr>
          <p:nvPr>
            <p:ph type="subTitle" idx="1"/>
          </p:nvPr>
        </p:nvSpPr>
        <p:spPr>
          <a:xfrm>
            <a:off x="1100050" y="4455619"/>
            <a:ext cx="10058399" cy="1143000"/>
          </a:xfrm>
          <a:prstGeom prst="rect">
            <a:avLst/>
          </a:prstGeom>
          <a:noFill/>
          <a:ln>
            <a:noFill/>
          </a:ln>
        </p:spPr>
        <p:txBody>
          <a:bodyPr lIns="91425" tIns="91425" rIns="91425" bIns="91425" anchor="t" anchorCtr="0"/>
          <a:lstStyle>
            <a:lvl1pPr marL="0" marR="0" lvl="0" indent="0" algn="l" rtl="0">
              <a:lnSpc>
                <a:spcPct val="90000"/>
              </a:lnSpc>
              <a:spcBef>
                <a:spcPts val="1200"/>
              </a:spcBef>
              <a:spcAft>
                <a:spcPts val="200"/>
              </a:spcAft>
              <a:buClr>
                <a:schemeClr val="accent1"/>
              </a:buClr>
              <a:buFont typeface="Calibri"/>
              <a:buNone/>
              <a:defRPr sz="2400" b="0" i="0" u="none" strike="noStrike" cap="none">
                <a:solidFill>
                  <a:schemeClr val="dk2"/>
                </a:solidFill>
                <a:latin typeface="Calibri"/>
                <a:ea typeface="Calibri"/>
                <a:cs typeface="Calibri"/>
                <a:sym typeface="Calibri"/>
              </a:defRPr>
            </a:lvl1pPr>
            <a:lvl2pPr marL="457200" marR="0" lvl="1" indent="0" algn="ctr" rtl="0">
              <a:lnSpc>
                <a:spcPct val="90000"/>
              </a:lnSpc>
              <a:spcBef>
                <a:spcPts val="200"/>
              </a:spcBef>
              <a:spcAft>
                <a:spcPts val="400"/>
              </a:spcAft>
              <a:buClr>
                <a:schemeClr val="accent1"/>
              </a:buClr>
              <a:buFont typeface="Calibri"/>
              <a:buNone/>
              <a:defRPr sz="2400" b="0" i="0" u="none" strike="noStrike" cap="none">
                <a:solidFill>
                  <a:srgbClr val="3F3F3F"/>
                </a:solidFill>
                <a:latin typeface="Calibri"/>
                <a:ea typeface="Calibri"/>
                <a:cs typeface="Calibri"/>
                <a:sym typeface="Calibri"/>
              </a:defRPr>
            </a:lvl2pPr>
            <a:lvl3pPr marL="914400" marR="0" lvl="2" indent="0" algn="ctr" rtl="0">
              <a:lnSpc>
                <a:spcPct val="90000"/>
              </a:lnSpc>
              <a:spcBef>
                <a:spcPts val="200"/>
              </a:spcBef>
              <a:spcAft>
                <a:spcPts val="400"/>
              </a:spcAft>
              <a:buClr>
                <a:schemeClr val="accent1"/>
              </a:buClr>
              <a:buFont typeface="Calibri"/>
              <a:buNone/>
              <a:defRPr sz="2400" b="0" i="0" u="none" strike="noStrike" cap="none">
                <a:solidFill>
                  <a:srgbClr val="3F3F3F"/>
                </a:solidFill>
                <a:latin typeface="Calibri"/>
                <a:ea typeface="Calibri"/>
                <a:cs typeface="Calibri"/>
                <a:sym typeface="Calibri"/>
              </a:defRPr>
            </a:lvl3pPr>
            <a:lvl4pPr marL="1371600" marR="0" lvl="3"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4pPr>
            <a:lvl5pPr marL="1828800" marR="0" lvl="4"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5pPr>
            <a:lvl6pPr marL="2286000" marR="0" lvl="5"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6pPr>
            <a:lvl7pPr marL="2743200" marR="0" lvl="6"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7pPr>
            <a:lvl8pPr marL="3200400" marR="0" lvl="7"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8pPr>
            <a:lvl9pPr marL="3657600" marR="0" lvl="8"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zh-TW" sz="1050" b="0" i="0" u="none" strike="noStrike" cap="none">
              <a:solidFill>
                <a:srgbClr val="FFFFFF"/>
              </a:solidFill>
              <a:latin typeface="Calibri"/>
              <a:ea typeface="Calibri"/>
              <a:cs typeface="Calibri"/>
              <a:sym typeface="Calibri"/>
            </a:endParaRPr>
          </a:p>
        </p:txBody>
      </p:sp>
      <p:cxnSp>
        <p:nvCxnSpPr>
          <p:cNvPr id="26" name="Shape 26"/>
          <p:cNvCxnSpPr/>
          <p:nvPr/>
        </p:nvCxnSpPr>
        <p:spPr>
          <a:xfrm>
            <a:off x="1207658" y="4343400"/>
            <a:ext cx="9875520" cy="0"/>
          </a:xfrm>
          <a:prstGeom prst="straightConnector1">
            <a:avLst/>
          </a:prstGeom>
          <a:noFill/>
          <a:ln w="9525" cap="flat" cmpd="sng">
            <a:solidFill>
              <a:srgbClr val="7F7F7F"/>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標題及直排文字">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1097279" y="286603"/>
            <a:ext cx="10058399" cy="1450756"/>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3F3F3F"/>
              </a:buClr>
              <a:buFont typeface="Calibri"/>
              <a:buNone/>
              <a:defRPr sz="4800" b="0" i="0" u="none" strike="noStrike" cap="none">
                <a:solidFill>
                  <a:srgbClr val="3F3F3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9" name="Shape 89"/>
          <p:cNvSpPr txBox="1">
            <a:spLocks noGrp="1"/>
          </p:cNvSpPr>
          <p:nvPr>
            <p:ph type="body" idx="1"/>
          </p:nvPr>
        </p:nvSpPr>
        <p:spPr>
          <a:xfrm rot="5400000">
            <a:off x="4114799" y="-1171785"/>
            <a:ext cx="4023360" cy="10058399"/>
          </a:xfrm>
          <a:prstGeom prst="rect">
            <a:avLst/>
          </a:prstGeom>
          <a:noFill/>
          <a:ln>
            <a:noFill/>
          </a:ln>
        </p:spPr>
        <p:txBody>
          <a:bodyPr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a:solidFill>
                  <a:srgbClr val="FFFFFF"/>
                </a:solidFill>
                <a:latin typeface="Calibri"/>
                <a:ea typeface="Calibri"/>
                <a:cs typeface="Calibri"/>
                <a:sym typeface="Calibri"/>
              </a:rPr>
              <a:pPr marL="0" marR="0" lvl="0" indent="0" algn="r" rtl="0">
                <a:spcBef>
                  <a:spcPts val="0"/>
                </a:spcBef>
                <a:buSzPct val="25000"/>
                <a:buNone/>
              </a:pPr>
              <a:t>‹#›</a:t>
            </a:fld>
            <a:endParaRPr lang="zh-TW" sz="1050">
              <a:solidFill>
                <a:srgbClr val="FFFFFF"/>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直排標題及文字">
    <p:spTree>
      <p:nvGrpSpPr>
        <p:cNvPr id="1" name="Shape 93"/>
        <p:cNvGrpSpPr/>
        <p:nvPr/>
      </p:nvGrpSpPr>
      <p:grpSpPr>
        <a:xfrm>
          <a:off x="0" y="0"/>
          <a:ext cx="0" cy="0"/>
          <a:chOff x="0" y="0"/>
          <a:chExt cx="0" cy="0"/>
        </a:xfrm>
      </p:grpSpPr>
      <p:sp>
        <p:nvSpPr>
          <p:cNvPr id="94" name="Shape 94"/>
          <p:cNvSpPr/>
          <p:nvPr/>
        </p:nvSpPr>
        <p:spPr>
          <a:xfrm>
            <a:off x="3175" y="6400800"/>
            <a:ext cx="12188824" cy="4572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95" name="Shape 95"/>
          <p:cNvSpPr/>
          <p:nvPr/>
        </p:nvSpPr>
        <p:spPr>
          <a:xfrm>
            <a:off x="15" y="6334316"/>
            <a:ext cx="12188824" cy="64008"/>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96" name="Shape 96"/>
          <p:cNvSpPr txBox="1">
            <a:spLocks noGrp="1"/>
          </p:cNvSpPr>
          <p:nvPr>
            <p:ph type="title"/>
          </p:nvPr>
        </p:nvSpPr>
        <p:spPr>
          <a:xfrm rot="5400000">
            <a:off x="7160639" y="1979038"/>
            <a:ext cx="5757421" cy="2628899"/>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3F3F3F"/>
              </a:buClr>
              <a:buFont typeface="Calibri"/>
              <a:buNone/>
              <a:defRPr sz="4800" b="0" i="0" u="none" strike="noStrike" cap="none">
                <a:solidFill>
                  <a:srgbClr val="3F3F3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7" name="Shape 97"/>
          <p:cNvSpPr txBox="1">
            <a:spLocks noGrp="1"/>
          </p:cNvSpPr>
          <p:nvPr>
            <p:ph type="body" idx="1"/>
          </p:nvPr>
        </p:nvSpPr>
        <p:spPr>
          <a:xfrm rot="5400000">
            <a:off x="1826639" y="-573660"/>
            <a:ext cx="5757422" cy="7734299"/>
          </a:xfrm>
          <a:prstGeom prst="rect">
            <a:avLst/>
          </a:prstGeom>
          <a:noFill/>
          <a:ln>
            <a:noFill/>
          </a:ln>
        </p:spPr>
        <p:txBody>
          <a:bodyPr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98" name="Shape 98"/>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a:solidFill>
                  <a:srgbClr val="FFFFFF"/>
                </a:solidFill>
                <a:latin typeface="Calibri"/>
                <a:ea typeface="Calibri"/>
                <a:cs typeface="Calibri"/>
                <a:sym typeface="Calibri"/>
              </a:rPr>
              <a:pPr marL="0" marR="0" lvl="0" indent="0" algn="r" rtl="0">
                <a:spcBef>
                  <a:spcPts val="0"/>
                </a:spcBef>
                <a:buSzPct val="25000"/>
                <a:buNone/>
              </a:pPr>
              <a:t>‹#›</a:t>
            </a:fld>
            <a:endParaRPr lang="zh-TW" sz="1050">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097279" y="286603"/>
            <a:ext cx="10058399" cy="1450756"/>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3F3F3F"/>
              </a:buClr>
              <a:buFont typeface="Calibri"/>
              <a:buNone/>
              <a:defRPr sz="4800" b="0" i="0" u="none" strike="noStrike" cap="none">
                <a:solidFill>
                  <a:srgbClr val="3F3F3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1097279" y="1845733"/>
            <a:ext cx="10058399" cy="4023360"/>
          </a:xfrm>
          <a:prstGeom prst="rect">
            <a:avLst/>
          </a:prstGeom>
          <a:noFill/>
          <a:ln>
            <a:noFill/>
          </a:ln>
        </p:spPr>
        <p:txBody>
          <a:bodyPr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zh-TW"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含標題的內容">
    <p:spTree>
      <p:nvGrpSpPr>
        <p:cNvPr id="1" name="Shape 33"/>
        <p:cNvGrpSpPr/>
        <p:nvPr/>
      </p:nvGrpSpPr>
      <p:grpSpPr>
        <a:xfrm>
          <a:off x="0" y="0"/>
          <a:ext cx="0" cy="0"/>
          <a:chOff x="0" y="0"/>
          <a:chExt cx="0" cy="0"/>
        </a:xfrm>
      </p:grpSpPr>
      <p:sp>
        <p:nvSpPr>
          <p:cNvPr id="34" name="Shape 34"/>
          <p:cNvSpPr/>
          <p:nvPr/>
        </p:nvSpPr>
        <p:spPr>
          <a:xfrm>
            <a:off x="15" y="0"/>
            <a:ext cx="4050791" cy="68580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35" name="Shape 35"/>
          <p:cNvSpPr/>
          <p:nvPr/>
        </p:nvSpPr>
        <p:spPr>
          <a:xfrm>
            <a:off x="4040071" y="0"/>
            <a:ext cx="64008" cy="68580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36" name="Shape 36"/>
          <p:cNvSpPr txBox="1">
            <a:spLocks noGrp="1"/>
          </p:cNvSpPr>
          <p:nvPr>
            <p:ph type="title"/>
          </p:nvPr>
        </p:nvSpPr>
        <p:spPr>
          <a:xfrm>
            <a:off x="457200" y="594358"/>
            <a:ext cx="3200399" cy="2286000"/>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FFFFFF"/>
              </a:buClr>
              <a:buFont typeface="Calibri"/>
              <a:buNone/>
              <a:defRPr sz="3600" b="0" i="0" u="none" strike="noStrike" cap="none">
                <a:solidFill>
                  <a:srgbClr val="FFFFF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7" name="Shape 37"/>
          <p:cNvSpPr txBox="1">
            <a:spLocks noGrp="1"/>
          </p:cNvSpPr>
          <p:nvPr>
            <p:ph type="body" idx="1"/>
          </p:nvPr>
        </p:nvSpPr>
        <p:spPr>
          <a:xfrm>
            <a:off x="4800600" y="731520"/>
            <a:ext cx="6492239" cy="5257799"/>
          </a:xfrm>
          <a:prstGeom prst="rect">
            <a:avLst/>
          </a:prstGeom>
          <a:noFill/>
          <a:ln>
            <a:noFill/>
          </a:ln>
        </p:spPr>
        <p:txBody>
          <a:bodyPr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38" name="Shape 38"/>
          <p:cNvSpPr txBox="1">
            <a:spLocks noGrp="1"/>
          </p:cNvSpPr>
          <p:nvPr>
            <p:ph type="body" idx="2"/>
          </p:nvPr>
        </p:nvSpPr>
        <p:spPr>
          <a:xfrm>
            <a:off x="457200" y="2926080"/>
            <a:ext cx="3200399" cy="3379124"/>
          </a:xfrm>
          <a:prstGeom prst="rect">
            <a:avLst/>
          </a:prstGeom>
          <a:noFill/>
          <a:ln>
            <a:noFill/>
          </a:ln>
        </p:spPr>
        <p:txBody>
          <a:bodyPr lIns="91425" tIns="91425" rIns="91425" bIns="91425" anchor="t" anchorCtr="0"/>
          <a:lstStyle>
            <a:lvl1pPr marL="0" marR="0" lvl="0" indent="0" algn="l" rtl="0">
              <a:lnSpc>
                <a:spcPct val="90000"/>
              </a:lnSpc>
              <a:spcBef>
                <a:spcPts val="1200"/>
              </a:spcBef>
              <a:spcAft>
                <a:spcPts val="200"/>
              </a:spcAft>
              <a:buClr>
                <a:schemeClr val="accent1"/>
              </a:buClr>
              <a:buFont typeface="Calibri"/>
              <a:buNone/>
              <a:defRPr sz="1500" b="0" i="0" u="none" strike="noStrike" cap="none">
                <a:solidFill>
                  <a:srgbClr val="FFFFFF"/>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Font typeface="Calibri"/>
              <a:buNone/>
              <a:defRPr sz="1200" b="0"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Font typeface="Calibri"/>
              <a:buNone/>
              <a:defRPr sz="1000" b="0"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465512" y="6459785"/>
            <a:ext cx="261850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4800600" y="6459785"/>
            <a:ext cx="46481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chemeClr val="dk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b="0" i="0" u="none" strike="noStrike" cap="none">
                <a:solidFill>
                  <a:schemeClr val="dk2"/>
                </a:solidFill>
                <a:latin typeface="Calibri"/>
                <a:ea typeface="Calibri"/>
                <a:cs typeface="Calibri"/>
                <a:sym typeface="Calibri"/>
              </a:rPr>
              <a:pPr marL="0" marR="0" lvl="0" indent="0" algn="r" rtl="0">
                <a:spcBef>
                  <a:spcPts val="0"/>
                </a:spcBef>
                <a:buSzPct val="25000"/>
                <a:buNone/>
              </a:pPr>
              <a:t>‹#›</a:t>
            </a:fld>
            <a:endParaRPr lang="zh-TW" sz="1050" b="0" i="0" u="none" strike="noStrike" cap="none">
              <a:solidFill>
                <a:schemeClr val="dk2"/>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區段標頭">
    <p:bg>
      <p:bgPr>
        <a:solidFill>
          <a:schemeClr val="lt1"/>
        </a:solidFill>
        <a:effectLst/>
      </p:bgPr>
    </p:bg>
    <p:spTree>
      <p:nvGrpSpPr>
        <p:cNvPr id="1" name="Shape 42"/>
        <p:cNvGrpSpPr/>
        <p:nvPr/>
      </p:nvGrpSpPr>
      <p:grpSpPr>
        <a:xfrm>
          <a:off x="0" y="0"/>
          <a:ext cx="0" cy="0"/>
          <a:chOff x="0" y="0"/>
          <a:chExt cx="0" cy="0"/>
        </a:xfrm>
      </p:grpSpPr>
      <p:sp>
        <p:nvSpPr>
          <p:cNvPr id="43" name="Shape 43"/>
          <p:cNvSpPr/>
          <p:nvPr/>
        </p:nvSpPr>
        <p:spPr>
          <a:xfrm>
            <a:off x="3175" y="6400800"/>
            <a:ext cx="12188824" cy="4572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a:off x="15" y="6334316"/>
            <a:ext cx="12188824" cy="64008"/>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1097279" y="758952"/>
            <a:ext cx="10058399" cy="3566159"/>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262626"/>
              </a:buClr>
              <a:buFont typeface="Calibri"/>
              <a:buNone/>
              <a:defRPr sz="8000" b="0" i="0" u="none" strike="noStrike" cap="none">
                <a:solidFill>
                  <a:srgbClr val="262626"/>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1097279" y="4453128"/>
            <a:ext cx="10058399" cy="1143000"/>
          </a:xfrm>
          <a:prstGeom prst="rect">
            <a:avLst/>
          </a:prstGeom>
          <a:noFill/>
          <a:ln>
            <a:noFill/>
          </a:ln>
        </p:spPr>
        <p:txBody>
          <a:bodyPr lIns="91425" tIns="91425" rIns="91425" bIns="91425" anchor="t" anchorCtr="0"/>
          <a:lstStyle>
            <a:lvl1pPr marL="0" marR="0" lvl="0" indent="0" algn="l" rtl="0">
              <a:lnSpc>
                <a:spcPct val="90000"/>
              </a:lnSpc>
              <a:spcBef>
                <a:spcPts val="1200"/>
              </a:spcBef>
              <a:spcAft>
                <a:spcPts val="200"/>
              </a:spcAft>
              <a:buClr>
                <a:schemeClr val="accent1"/>
              </a:buClr>
              <a:buFont typeface="Calibri"/>
              <a:buNone/>
              <a:defRPr sz="2400" b="0" i="0" u="none" strike="noStrike" cap="none">
                <a:solidFill>
                  <a:schemeClr val="dk2"/>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Font typeface="Calibri"/>
              <a:buNone/>
              <a:defRPr sz="18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Font typeface="Calibri"/>
              <a:buNone/>
              <a:defRPr sz="16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Font typeface="Calibri"/>
              <a:buNone/>
              <a:defRPr sz="14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Font typeface="Calibri"/>
              <a:buNone/>
              <a:defRPr sz="14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Font typeface="Calibri"/>
              <a:buNone/>
              <a:defRPr sz="14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Font typeface="Calibri"/>
              <a:buNone/>
              <a:defRPr sz="14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Font typeface="Calibri"/>
              <a:buNone/>
              <a:defRPr sz="14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Font typeface="Calibri"/>
              <a:buNone/>
              <a:defRPr sz="1400" b="0" i="0" u="none" strike="noStrike" cap="none">
                <a:solidFill>
                  <a:srgbClr val="888888"/>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a:solidFill>
                  <a:srgbClr val="FFFFFF"/>
                </a:solidFill>
                <a:latin typeface="Calibri"/>
                <a:ea typeface="Calibri"/>
                <a:cs typeface="Calibri"/>
                <a:sym typeface="Calibri"/>
              </a:rPr>
              <a:pPr marL="0" marR="0" lvl="0" indent="0" algn="r" rtl="0">
                <a:spcBef>
                  <a:spcPts val="0"/>
                </a:spcBef>
                <a:buSzPct val="25000"/>
                <a:buNone/>
              </a:pPr>
              <a:t>‹#›</a:t>
            </a:fld>
            <a:endParaRPr lang="zh-TW" sz="1050">
              <a:solidFill>
                <a:srgbClr val="FFFFFF"/>
              </a:solidFill>
              <a:latin typeface="Calibri"/>
              <a:ea typeface="Calibri"/>
              <a:cs typeface="Calibri"/>
              <a:sym typeface="Calibri"/>
            </a:endParaRPr>
          </a:p>
        </p:txBody>
      </p:sp>
      <p:cxnSp>
        <p:nvCxnSpPr>
          <p:cNvPr id="50" name="Shape 50"/>
          <p:cNvCxnSpPr/>
          <p:nvPr/>
        </p:nvCxnSpPr>
        <p:spPr>
          <a:xfrm>
            <a:off x="1207658" y="4343400"/>
            <a:ext cx="9875520" cy="0"/>
          </a:xfrm>
          <a:prstGeom prst="straightConnector1">
            <a:avLst/>
          </a:prstGeom>
          <a:noFill/>
          <a:ln w="9525" cap="flat" cmpd="sng">
            <a:solidFill>
              <a:srgbClr val="7F7F7F"/>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097279" y="286603"/>
            <a:ext cx="10058399" cy="1450756"/>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3F3F3F"/>
              </a:buClr>
              <a:buFont typeface="Calibri"/>
              <a:buNone/>
              <a:defRPr sz="4800" b="0" i="0" u="none" strike="noStrike" cap="none">
                <a:solidFill>
                  <a:srgbClr val="3F3F3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 name="Shape 53"/>
          <p:cNvSpPr txBox="1">
            <a:spLocks noGrp="1"/>
          </p:cNvSpPr>
          <p:nvPr>
            <p:ph type="body" idx="1"/>
          </p:nvPr>
        </p:nvSpPr>
        <p:spPr>
          <a:xfrm>
            <a:off x="1097279" y="1845733"/>
            <a:ext cx="4937760" cy="4023360"/>
          </a:xfrm>
          <a:prstGeom prst="rect">
            <a:avLst/>
          </a:prstGeom>
          <a:noFill/>
          <a:ln>
            <a:noFill/>
          </a:ln>
        </p:spPr>
        <p:txBody>
          <a:bodyPr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54" name="Shape 54"/>
          <p:cNvSpPr txBox="1">
            <a:spLocks noGrp="1"/>
          </p:cNvSpPr>
          <p:nvPr>
            <p:ph type="body" idx="2"/>
          </p:nvPr>
        </p:nvSpPr>
        <p:spPr>
          <a:xfrm>
            <a:off x="6217919" y="1845734"/>
            <a:ext cx="4937760" cy="4023360"/>
          </a:xfrm>
          <a:prstGeom prst="rect">
            <a:avLst/>
          </a:prstGeom>
          <a:noFill/>
          <a:ln>
            <a:noFill/>
          </a:ln>
        </p:spPr>
        <p:txBody>
          <a:bodyPr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a:solidFill>
                  <a:srgbClr val="FFFFFF"/>
                </a:solidFill>
                <a:latin typeface="Calibri"/>
                <a:ea typeface="Calibri"/>
                <a:cs typeface="Calibri"/>
                <a:sym typeface="Calibri"/>
              </a:rPr>
              <a:pPr marL="0" marR="0" lvl="0" indent="0" algn="r" rtl="0">
                <a:spcBef>
                  <a:spcPts val="0"/>
                </a:spcBef>
                <a:buSzPct val="25000"/>
                <a:buNone/>
              </a:pPr>
              <a:t>‹#›</a:t>
            </a:fld>
            <a:endParaRPr lang="zh-TW" sz="1050">
              <a:solidFill>
                <a:srgbClr val="FFFFFF"/>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比較">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097279" y="286603"/>
            <a:ext cx="10058399" cy="1450756"/>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3F3F3F"/>
              </a:buClr>
              <a:buFont typeface="Calibri"/>
              <a:buNone/>
              <a:defRPr sz="4800" b="0" i="0" u="none" strike="noStrike" cap="none">
                <a:solidFill>
                  <a:srgbClr val="3F3F3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1097279" y="1846051"/>
            <a:ext cx="4937760" cy="736282"/>
          </a:xfrm>
          <a:prstGeom prst="rect">
            <a:avLst/>
          </a:prstGeom>
          <a:noFill/>
          <a:ln>
            <a:noFill/>
          </a:ln>
        </p:spPr>
        <p:txBody>
          <a:bodyPr lIns="91425" tIns="91425" rIns="91425" bIns="91425" anchor="ctr" anchorCtr="0"/>
          <a:lstStyle>
            <a:lvl1pPr marL="0" marR="0" lvl="0" indent="0" algn="l" rtl="0">
              <a:lnSpc>
                <a:spcPct val="90000"/>
              </a:lnSpc>
              <a:spcBef>
                <a:spcPts val="1200"/>
              </a:spcBef>
              <a:spcAft>
                <a:spcPts val="200"/>
              </a:spcAft>
              <a:buClr>
                <a:schemeClr val="accent1"/>
              </a:buClr>
              <a:buFont typeface="Calibri"/>
              <a:buNone/>
              <a:defRPr sz="2000" b="0" i="0" u="none" strike="noStrike" cap="none">
                <a:solidFill>
                  <a:schemeClr val="dk2"/>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Font typeface="Calibri"/>
              <a:buNone/>
              <a:defRPr sz="2000" b="1"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Font typeface="Calibri"/>
              <a:buNone/>
              <a:defRPr sz="1800" b="1"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1097279" y="2582333"/>
            <a:ext cx="4937760" cy="3378200"/>
          </a:xfrm>
          <a:prstGeom prst="rect">
            <a:avLst/>
          </a:prstGeom>
          <a:noFill/>
          <a:ln>
            <a:noFill/>
          </a:ln>
        </p:spPr>
        <p:txBody>
          <a:bodyPr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62" name="Shape 62"/>
          <p:cNvSpPr txBox="1">
            <a:spLocks noGrp="1"/>
          </p:cNvSpPr>
          <p:nvPr>
            <p:ph type="body" idx="3"/>
          </p:nvPr>
        </p:nvSpPr>
        <p:spPr>
          <a:xfrm>
            <a:off x="6217919" y="1846051"/>
            <a:ext cx="4937760" cy="736282"/>
          </a:xfrm>
          <a:prstGeom prst="rect">
            <a:avLst/>
          </a:prstGeom>
          <a:noFill/>
          <a:ln>
            <a:noFill/>
          </a:ln>
        </p:spPr>
        <p:txBody>
          <a:bodyPr lIns="91425" tIns="91425" rIns="91425" bIns="91425" anchor="ctr" anchorCtr="0"/>
          <a:lstStyle>
            <a:lvl1pPr marL="0" marR="0" lvl="0" indent="0" algn="l" rtl="0">
              <a:lnSpc>
                <a:spcPct val="90000"/>
              </a:lnSpc>
              <a:spcBef>
                <a:spcPts val="1200"/>
              </a:spcBef>
              <a:spcAft>
                <a:spcPts val="200"/>
              </a:spcAft>
              <a:buClr>
                <a:schemeClr val="accent1"/>
              </a:buClr>
              <a:buFont typeface="Calibri"/>
              <a:buNone/>
              <a:defRPr sz="2000" b="0" i="0" u="none" strike="noStrike" cap="none">
                <a:solidFill>
                  <a:schemeClr val="dk2"/>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Font typeface="Calibri"/>
              <a:buNone/>
              <a:defRPr sz="2000" b="1"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Font typeface="Calibri"/>
              <a:buNone/>
              <a:defRPr sz="1800" b="1"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63" name="Shape 63"/>
          <p:cNvSpPr txBox="1">
            <a:spLocks noGrp="1"/>
          </p:cNvSpPr>
          <p:nvPr>
            <p:ph type="body" idx="4"/>
          </p:nvPr>
        </p:nvSpPr>
        <p:spPr>
          <a:xfrm>
            <a:off x="6217919" y="2582333"/>
            <a:ext cx="4937760" cy="3378200"/>
          </a:xfrm>
          <a:prstGeom prst="rect">
            <a:avLst/>
          </a:prstGeom>
          <a:noFill/>
          <a:ln>
            <a:noFill/>
          </a:ln>
        </p:spPr>
        <p:txBody>
          <a:bodyPr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64" name="Shape 64"/>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a:solidFill>
                  <a:srgbClr val="FFFFFF"/>
                </a:solidFill>
                <a:latin typeface="Calibri"/>
                <a:ea typeface="Calibri"/>
                <a:cs typeface="Calibri"/>
                <a:sym typeface="Calibri"/>
              </a:rPr>
              <a:pPr marL="0" marR="0" lvl="0" indent="0" algn="r" rtl="0">
                <a:spcBef>
                  <a:spcPts val="0"/>
                </a:spcBef>
                <a:buSzPct val="25000"/>
                <a:buNone/>
              </a:pPr>
              <a:t>‹#›</a:t>
            </a:fld>
            <a:endParaRPr lang="zh-TW" sz="1050">
              <a:solidFill>
                <a:srgbClr val="FFFFFF"/>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1097279" y="286603"/>
            <a:ext cx="10058399" cy="1450756"/>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3F3F3F"/>
              </a:buClr>
              <a:buFont typeface="Calibri"/>
              <a:buNone/>
              <a:defRPr sz="4800" b="0" i="0" u="none" strike="noStrike" cap="none">
                <a:solidFill>
                  <a:srgbClr val="3F3F3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9" name="Shape 69"/>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a:solidFill>
                  <a:srgbClr val="FFFFFF"/>
                </a:solidFill>
                <a:latin typeface="Calibri"/>
                <a:ea typeface="Calibri"/>
                <a:cs typeface="Calibri"/>
                <a:sym typeface="Calibri"/>
              </a:rPr>
              <a:pPr marL="0" marR="0" lvl="0" indent="0" algn="r" rtl="0">
                <a:spcBef>
                  <a:spcPts val="0"/>
                </a:spcBef>
                <a:buSzPct val="25000"/>
                <a:buNone/>
              </a:pPr>
              <a:t>‹#›</a:t>
            </a:fld>
            <a:endParaRPr lang="zh-TW" sz="1050">
              <a:solidFill>
                <a:srgbClr val="FFFFFF"/>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Shape 72"/>
        <p:cNvGrpSpPr/>
        <p:nvPr/>
      </p:nvGrpSpPr>
      <p:grpSpPr>
        <a:xfrm>
          <a:off x="0" y="0"/>
          <a:ext cx="0" cy="0"/>
          <a:chOff x="0" y="0"/>
          <a:chExt cx="0" cy="0"/>
        </a:xfrm>
      </p:grpSpPr>
      <p:sp>
        <p:nvSpPr>
          <p:cNvPr id="73" name="Shape 73"/>
          <p:cNvSpPr/>
          <p:nvPr/>
        </p:nvSpPr>
        <p:spPr>
          <a:xfrm>
            <a:off x="3175" y="6400800"/>
            <a:ext cx="12188824" cy="4572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a:off x="15" y="6334316"/>
            <a:ext cx="12188824" cy="64008"/>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a:solidFill>
                  <a:srgbClr val="FFFFFF"/>
                </a:solidFill>
                <a:latin typeface="Calibri"/>
                <a:ea typeface="Calibri"/>
                <a:cs typeface="Calibri"/>
                <a:sym typeface="Calibri"/>
              </a:rPr>
              <a:pPr marL="0" marR="0" lvl="0" indent="0" algn="r" rtl="0">
                <a:spcBef>
                  <a:spcPts val="0"/>
                </a:spcBef>
                <a:buSzPct val="25000"/>
                <a:buNone/>
              </a:pPr>
              <a:t>‹#›</a:t>
            </a:fld>
            <a:endParaRPr lang="zh-TW" sz="1050">
              <a:solidFill>
                <a:srgbClr val="FFFFFF"/>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含標題的圖片">
    <p:spTree>
      <p:nvGrpSpPr>
        <p:cNvPr id="1" name="Shape 78"/>
        <p:cNvGrpSpPr/>
        <p:nvPr/>
      </p:nvGrpSpPr>
      <p:grpSpPr>
        <a:xfrm>
          <a:off x="0" y="0"/>
          <a:ext cx="0" cy="0"/>
          <a:chOff x="0" y="0"/>
          <a:chExt cx="0" cy="0"/>
        </a:xfrm>
      </p:grpSpPr>
      <p:sp>
        <p:nvSpPr>
          <p:cNvPr id="79" name="Shape 79"/>
          <p:cNvSpPr/>
          <p:nvPr/>
        </p:nvSpPr>
        <p:spPr>
          <a:xfrm>
            <a:off x="0" y="4953000"/>
            <a:ext cx="12188824" cy="1904999"/>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80" name="Shape 80"/>
          <p:cNvSpPr/>
          <p:nvPr/>
        </p:nvSpPr>
        <p:spPr>
          <a:xfrm>
            <a:off x="15" y="4915076"/>
            <a:ext cx="12188824" cy="64008"/>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81" name="Shape 81"/>
          <p:cNvSpPr txBox="1">
            <a:spLocks noGrp="1"/>
          </p:cNvSpPr>
          <p:nvPr>
            <p:ph type="title"/>
          </p:nvPr>
        </p:nvSpPr>
        <p:spPr>
          <a:xfrm>
            <a:off x="1097279" y="5074919"/>
            <a:ext cx="10113264" cy="822960"/>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FFFFFF"/>
              </a:buClr>
              <a:buFont typeface="Calibri"/>
              <a:buNone/>
              <a:defRPr sz="3600" b="0" i="0" u="none" strike="noStrike" cap="none">
                <a:solidFill>
                  <a:srgbClr val="FFFFF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2" name="Shape 82"/>
          <p:cNvSpPr>
            <a:spLocks noGrp="1"/>
          </p:cNvSpPr>
          <p:nvPr>
            <p:ph type="pic" idx="2"/>
          </p:nvPr>
        </p:nvSpPr>
        <p:spPr>
          <a:xfrm>
            <a:off x="15" y="0"/>
            <a:ext cx="12191984" cy="4915076"/>
          </a:xfrm>
          <a:prstGeom prst="rect">
            <a:avLst/>
          </a:prstGeom>
          <a:blipFill rotWithShape="1">
            <a:blip r:embed="rId2">
              <a:alphaModFix/>
            </a:blip>
            <a:stretch>
              <a:fillRect/>
            </a:stretch>
          </a:blipFill>
          <a:ln>
            <a:noFill/>
          </a:ln>
        </p:spPr>
        <p:txBody>
          <a:bodyPr lIns="91425" tIns="91425" rIns="91425" bIns="91425" anchor="t" anchorCtr="0"/>
          <a:lstStyle>
            <a:lvl1pPr marL="0" marR="0" lvl="0" indent="0" algn="l" rtl="0">
              <a:lnSpc>
                <a:spcPct val="90000"/>
              </a:lnSpc>
              <a:spcBef>
                <a:spcPts val="1200"/>
              </a:spcBef>
              <a:spcAft>
                <a:spcPts val="200"/>
              </a:spcAft>
              <a:buClr>
                <a:schemeClr val="accent1"/>
              </a:buClr>
              <a:buFont typeface="Calibri"/>
              <a:buNone/>
              <a:defRPr sz="3200" b="0" i="0" u="none" strike="noStrike" cap="none">
                <a:solidFill>
                  <a:schemeClr val="lt1"/>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Font typeface="Calibri"/>
              <a:buNone/>
              <a:defRPr sz="2800" b="0"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Font typeface="Calibri"/>
              <a:buNone/>
              <a:defRPr sz="2400" b="0"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83" name="Shape 83"/>
          <p:cNvSpPr txBox="1">
            <a:spLocks noGrp="1"/>
          </p:cNvSpPr>
          <p:nvPr>
            <p:ph type="body" idx="1"/>
          </p:nvPr>
        </p:nvSpPr>
        <p:spPr>
          <a:xfrm>
            <a:off x="1097279" y="5907023"/>
            <a:ext cx="10113264" cy="594359"/>
          </a:xfrm>
          <a:prstGeom prst="rect">
            <a:avLst/>
          </a:prstGeom>
          <a:noFill/>
          <a:ln>
            <a:noFill/>
          </a:ln>
        </p:spPr>
        <p:txBody>
          <a:bodyPr lIns="91425" tIns="91425" rIns="91425" bIns="91425" anchor="t" anchorCtr="0"/>
          <a:lstStyle>
            <a:lvl1pPr marL="0" marR="0" lvl="0" indent="0" algn="l" rtl="0">
              <a:lnSpc>
                <a:spcPct val="90000"/>
              </a:lnSpc>
              <a:spcBef>
                <a:spcPts val="0"/>
              </a:spcBef>
              <a:spcAft>
                <a:spcPts val="600"/>
              </a:spcAft>
              <a:buClr>
                <a:schemeClr val="accent1"/>
              </a:buClr>
              <a:buFont typeface="Calibri"/>
              <a:buNone/>
              <a:defRPr sz="1500" b="0" i="0" u="none" strike="noStrike" cap="none">
                <a:solidFill>
                  <a:srgbClr val="FFFFFF"/>
                </a:solidFill>
                <a:latin typeface="Calibri"/>
                <a:ea typeface="Calibri"/>
                <a:cs typeface="Calibri"/>
                <a:sym typeface="Calibri"/>
              </a:defRPr>
            </a:lvl1pPr>
            <a:lvl2pPr marL="457200" marR="0" lvl="1" indent="0" algn="l" rtl="0">
              <a:lnSpc>
                <a:spcPct val="90000"/>
              </a:lnSpc>
              <a:spcBef>
                <a:spcPts val="200"/>
              </a:spcBef>
              <a:spcAft>
                <a:spcPts val="400"/>
              </a:spcAft>
              <a:buClr>
                <a:schemeClr val="accent1"/>
              </a:buClr>
              <a:buFont typeface="Calibri"/>
              <a:buNone/>
              <a:defRPr sz="1200" b="0" i="0" u="none" strike="noStrike" cap="none">
                <a:solidFill>
                  <a:srgbClr val="3F3F3F"/>
                </a:solidFill>
                <a:latin typeface="Calibri"/>
                <a:ea typeface="Calibri"/>
                <a:cs typeface="Calibri"/>
                <a:sym typeface="Calibri"/>
              </a:defRPr>
            </a:lvl2pPr>
            <a:lvl3pPr marL="914400" marR="0" lvl="2" indent="0" algn="l" rtl="0">
              <a:lnSpc>
                <a:spcPct val="90000"/>
              </a:lnSpc>
              <a:spcBef>
                <a:spcPts val="200"/>
              </a:spcBef>
              <a:spcAft>
                <a:spcPts val="400"/>
              </a:spcAft>
              <a:buClr>
                <a:schemeClr val="accent1"/>
              </a:buClr>
              <a:buFont typeface="Calibri"/>
              <a:buNone/>
              <a:defRPr sz="1000" b="0" i="0" u="none" strike="noStrike" cap="none">
                <a:solidFill>
                  <a:srgbClr val="3F3F3F"/>
                </a:solidFill>
                <a:latin typeface="Calibri"/>
                <a:ea typeface="Calibri"/>
                <a:cs typeface="Calibri"/>
                <a:sym typeface="Calibri"/>
              </a:defRPr>
            </a:lvl3pPr>
            <a:lvl4pPr marL="1371600" marR="0" lvl="3"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4pPr>
            <a:lvl5pPr marL="1828800" marR="0" lvl="4"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5pPr>
            <a:lvl6pPr marL="2286000" marR="0" lvl="5"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6pPr>
            <a:lvl7pPr marL="2743200" marR="0" lvl="6"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7pPr>
            <a:lvl8pPr marL="3200400" marR="0" lvl="7"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8pPr>
            <a:lvl9pPr marL="3657600" marR="0" lvl="8" indent="0" algn="l" rtl="0">
              <a:lnSpc>
                <a:spcPct val="90000"/>
              </a:lnSpc>
              <a:spcBef>
                <a:spcPts val="20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a:solidFill>
                  <a:srgbClr val="FFFFFF"/>
                </a:solidFill>
                <a:latin typeface="Calibri"/>
                <a:ea typeface="Calibri"/>
                <a:cs typeface="Calibri"/>
                <a:sym typeface="Calibri"/>
              </a:rPr>
              <a:pPr marL="0" marR="0" lvl="0" indent="0" algn="r" rtl="0">
                <a:spcBef>
                  <a:spcPts val="0"/>
                </a:spcBef>
                <a:buSzPct val="25000"/>
                <a:buNone/>
              </a:pPr>
              <a:t>‹#›</a:t>
            </a:fld>
            <a:endParaRPr lang="zh-TW" sz="1050">
              <a:solidFill>
                <a:srgbClr val="FFFFFF"/>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0" y="6400800"/>
            <a:ext cx="12192000" cy="4572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0" y="6334316"/>
            <a:ext cx="12192000" cy="65997"/>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title"/>
          </p:nvPr>
        </p:nvSpPr>
        <p:spPr>
          <a:xfrm>
            <a:off x="1097279" y="286603"/>
            <a:ext cx="10058399" cy="1450756"/>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3F3F3F"/>
              </a:buClr>
              <a:buFont typeface="Calibri"/>
              <a:buNone/>
              <a:defRPr sz="4800" b="0" i="0" u="none" strike="noStrike" cap="none">
                <a:solidFill>
                  <a:srgbClr val="3F3F3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1097279" y="1845733"/>
            <a:ext cx="10058399" cy="4023360"/>
          </a:xfrm>
          <a:prstGeom prst="rect">
            <a:avLst/>
          </a:prstGeom>
          <a:noFill/>
          <a:ln>
            <a:noFill/>
          </a:ln>
        </p:spPr>
        <p:txBody>
          <a:bodyPr lIns="91425" tIns="91425" rIns="91425" bIns="91425" anchor="t" anchorCtr="0"/>
          <a:lstStyle>
            <a:lvl1pPr marL="91440" marR="0" lvl="0" indent="35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79248"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970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021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944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1475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1443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1411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150599"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9900457" y="6459785"/>
            <a:ext cx="1312024"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050" b="0" i="0" u="none" strike="noStrike" cap="none">
                <a:solidFill>
                  <a:srgbClr val="FFFFFF"/>
                </a:solidFill>
                <a:latin typeface="Calibri"/>
                <a:ea typeface="Calibri"/>
                <a:cs typeface="Calibri"/>
                <a:sym typeface="Calibri"/>
              </a:rPr>
              <a:pPr marL="0" marR="0" lvl="0" indent="0" algn="r" rtl="0">
                <a:spcBef>
                  <a:spcPts val="0"/>
                </a:spcBef>
                <a:buSzPct val="25000"/>
                <a:buNone/>
              </a:pPr>
              <a:t>‹#›</a:t>
            </a:fld>
            <a:endParaRPr lang="zh-TW" sz="1050" b="0" i="0" u="none" strike="noStrike" cap="none">
              <a:solidFill>
                <a:srgbClr val="FFFFFF"/>
              </a:solidFill>
              <a:latin typeface="Calibri"/>
              <a:ea typeface="Calibri"/>
              <a:cs typeface="Calibri"/>
              <a:sym typeface="Calibri"/>
            </a:endParaRPr>
          </a:p>
        </p:txBody>
      </p:sp>
      <p:cxnSp>
        <p:nvCxnSpPr>
          <p:cNvPr id="17" name="Shape 17"/>
          <p:cNvCxnSpPr/>
          <p:nvPr/>
        </p:nvCxnSpPr>
        <p:spPr>
          <a:xfrm>
            <a:off x="1193532" y="1737844"/>
            <a:ext cx="9966959" cy="0"/>
          </a:xfrm>
          <a:prstGeom prst="straightConnector1">
            <a:avLst/>
          </a:prstGeom>
          <a:noFill/>
          <a:ln w="9525" cap="flat" cmpd="sng">
            <a:solidFill>
              <a:srgbClr val="7F7F7F"/>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097279" y="758952"/>
            <a:ext cx="10058399" cy="3566159"/>
          </a:xfrm>
          <a:prstGeom prst="rect">
            <a:avLst/>
          </a:prstGeom>
          <a:noFill/>
          <a:ln>
            <a:noFill/>
          </a:ln>
        </p:spPr>
        <p:txBody>
          <a:bodyPr lIns="91425" tIns="45700" rIns="91425" bIns="45700" anchor="b" anchorCtr="0">
            <a:noAutofit/>
          </a:bodyPr>
          <a:lstStyle/>
          <a:p>
            <a:pPr lvl="0">
              <a:buSzPct val="25000"/>
            </a:pPr>
            <a:r>
              <a:rPr lang="zh-TW" altLang="en-US" sz="6600" b="1"/>
              <a:t>原告行政訴訟辯論意旨狀</a:t>
            </a:r>
            <a:endParaRPr lang="zh-TW" sz="8000" b="0" i="0" u="none" strike="noStrike" cap="none" dirty="0">
              <a:solidFill>
                <a:srgbClr val="262626"/>
              </a:solidFill>
              <a:latin typeface="Calibri"/>
              <a:ea typeface="Calibri"/>
              <a:cs typeface="Calibri"/>
              <a:sym typeface="Calibri"/>
            </a:endParaRPr>
          </a:p>
        </p:txBody>
      </p:sp>
      <p:sp>
        <p:nvSpPr>
          <p:cNvPr id="106" name="Shape 106"/>
          <p:cNvSpPr txBox="1">
            <a:spLocks noGrp="1"/>
          </p:cNvSpPr>
          <p:nvPr>
            <p:ph type="subTitle" idx="1"/>
          </p:nvPr>
        </p:nvSpPr>
        <p:spPr>
          <a:xfrm>
            <a:off x="1100050" y="4455619"/>
            <a:ext cx="10058399" cy="11430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Calibri"/>
              <a:buNone/>
            </a:pPr>
            <a:r>
              <a:rPr lang="zh-TW" sz="2400" b="0" i="0" u="none" strike="noStrike" cap="none">
                <a:solidFill>
                  <a:schemeClr val="dk2"/>
                </a:solidFill>
                <a:latin typeface="Calibri"/>
                <a:ea typeface="Calibri"/>
                <a:cs typeface="Calibri"/>
                <a:sym typeface="Calibri"/>
              </a:rPr>
              <a:t>陳姵伊、陳璟茵、</a:t>
            </a:r>
            <a:r>
              <a:rPr lang="zh-TW" sz="2400" b="1" i="0" u="none" strike="noStrike" cap="none">
                <a:solidFill>
                  <a:schemeClr val="dk2"/>
                </a:solidFill>
                <a:latin typeface="Calibri"/>
                <a:ea typeface="Calibri"/>
                <a:cs typeface="Calibri"/>
                <a:sym typeface="Calibri"/>
              </a:rPr>
              <a:t>吳宜蓁、趙怡嘉、</a:t>
            </a:r>
            <a:r>
              <a:rPr lang="zh-TW" b="1"/>
              <a:t>曾薏璇</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當地居民之當事人適格</a:t>
            </a:r>
          </a:p>
        </p:txBody>
      </p:sp>
      <p:sp>
        <p:nvSpPr>
          <p:cNvPr id="3" name="文字版面配置區 2"/>
          <p:cNvSpPr>
            <a:spLocks noGrp="1"/>
          </p:cNvSpPr>
          <p:nvPr>
            <p:ph type="body" idx="1"/>
          </p:nvPr>
        </p:nvSpPr>
        <p:spPr/>
        <p:txBody>
          <a:bodyPr/>
          <a:lstStyle/>
          <a:p>
            <a:r>
              <a:rPr lang="zh-TW" altLang="en-US" sz="3200" dirty="0">
                <a:solidFill>
                  <a:schemeClr val="tx1"/>
                </a:solidFill>
              </a:rPr>
              <a:t>依環評法第</a:t>
            </a:r>
            <a:r>
              <a:rPr lang="en-US" altLang="zh-TW" sz="3200" dirty="0">
                <a:solidFill>
                  <a:schemeClr val="tx1"/>
                </a:solidFill>
              </a:rPr>
              <a:t>8</a:t>
            </a:r>
            <a:r>
              <a:rPr lang="zh-TW" altLang="en-US" sz="3200" dirty="0">
                <a:solidFill>
                  <a:schemeClr val="tx1"/>
                </a:solidFill>
              </a:rPr>
              <a:t>條第</a:t>
            </a:r>
            <a:r>
              <a:rPr lang="en-US" altLang="zh-TW" sz="3200" dirty="0">
                <a:solidFill>
                  <a:schemeClr val="tx1"/>
                </a:solidFill>
              </a:rPr>
              <a:t>1</a:t>
            </a:r>
            <a:r>
              <a:rPr lang="zh-TW" altLang="en-US" sz="3200" dirty="0">
                <a:solidFill>
                  <a:schemeClr val="tx1"/>
                </a:solidFill>
              </a:rPr>
              <a:t>項、環評法施行細則第</a:t>
            </a:r>
            <a:r>
              <a:rPr lang="en-US" altLang="zh-TW" sz="3200" dirty="0">
                <a:solidFill>
                  <a:schemeClr val="tx1"/>
                </a:solidFill>
              </a:rPr>
              <a:t>20</a:t>
            </a:r>
            <a:r>
              <a:rPr lang="zh-TW" altLang="en-US" sz="3200" dirty="0">
                <a:solidFill>
                  <a:schemeClr val="tx1"/>
                </a:solidFill>
              </a:rPr>
              <a:t>條、第</a:t>
            </a:r>
            <a:r>
              <a:rPr lang="en-US" altLang="zh-TW" sz="3200" dirty="0">
                <a:solidFill>
                  <a:schemeClr val="tx1"/>
                </a:solidFill>
              </a:rPr>
              <a:t>22</a:t>
            </a:r>
            <a:r>
              <a:rPr lang="zh-TW" altLang="en-US" sz="3200" dirty="0">
                <a:solidFill>
                  <a:schemeClr val="tx1"/>
                </a:solidFill>
              </a:rPr>
              <a:t>條可知，環評法第</a:t>
            </a:r>
            <a:r>
              <a:rPr lang="en-US" altLang="zh-TW" sz="3200" dirty="0">
                <a:solidFill>
                  <a:schemeClr val="tx1"/>
                </a:solidFill>
              </a:rPr>
              <a:t>8</a:t>
            </a:r>
            <a:r>
              <a:rPr lang="zh-TW" altLang="en-US" sz="3200" dirty="0">
                <a:solidFill>
                  <a:schemeClr val="tx1"/>
                </a:solidFill>
              </a:rPr>
              <a:t>條係將程序參與權賦予給開發行為所在地之鄉（鎮、市、區）之居民及毗鄰開發行為所在地之鄉（鎮、市、區）居民。本</a:t>
            </a:r>
            <a:r>
              <a:rPr lang="zh-TW" altLang="en-US" sz="3200" dirty="0" smtClean="0">
                <a:solidFill>
                  <a:schemeClr val="tx1"/>
                </a:solidFill>
              </a:rPr>
              <a:t>件原告係</a:t>
            </a:r>
            <a:r>
              <a:rPr lang="zh-TW" altLang="en-US" sz="3200" dirty="0">
                <a:solidFill>
                  <a:schemeClr val="tx1"/>
                </a:solidFill>
              </a:rPr>
              <a:t>居住於開發行為所在地之居民，依環評法第</a:t>
            </a:r>
            <a:r>
              <a:rPr lang="en-US" altLang="zh-TW" sz="3200" dirty="0">
                <a:solidFill>
                  <a:schemeClr val="tx1"/>
                </a:solidFill>
              </a:rPr>
              <a:t>8</a:t>
            </a:r>
            <a:r>
              <a:rPr lang="zh-TW" altLang="en-US" sz="3200" dirty="0">
                <a:solidFill>
                  <a:schemeClr val="tx1"/>
                </a:solidFill>
              </a:rPr>
              <a:t>條之規範意旨，其程序參與權自應屬環評法第</a:t>
            </a:r>
            <a:r>
              <a:rPr lang="en-US" altLang="zh-TW" sz="3200" dirty="0">
                <a:solidFill>
                  <a:schemeClr val="tx1"/>
                </a:solidFill>
              </a:rPr>
              <a:t>8</a:t>
            </a:r>
            <a:r>
              <a:rPr lang="zh-TW" altLang="en-US" sz="3200" dirty="0">
                <a:solidFill>
                  <a:schemeClr val="tx1"/>
                </a:solidFill>
              </a:rPr>
              <a:t>條所兼及保障之</a:t>
            </a:r>
            <a:r>
              <a:rPr lang="zh-TW" altLang="en-US" sz="3200" dirty="0" smtClean="0">
                <a:solidFill>
                  <a:schemeClr val="tx1"/>
                </a:solidFill>
              </a:rPr>
              <a:t>範圍</a:t>
            </a:r>
            <a:r>
              <a:rPr lang="en-US" altLang="zh-TW" sz="3200" dirty="0" smtClean="0">
                <a:solidFill>
                  <a:schemeClr val="tx1"/>
                </a:solidFill>
              </a:rPr>
              <a:t>(</a:t>
            </a:r>
            <a:r>
              <a:rPr lang="zh-TW" altLang="en-US" sz="3200" dirty="0" smtClean="0">
                <a:solidFill>
                  <a:schemeClr val="tx1"/>
                </a:solidFill>
              </a:rPr>
              <a:t>即環評法第</a:t>
            </a:r>
            <a:r>
              <a:rPr lang="en-US" altLang="zh-TW" sz="3200" dirty="0" smtClean="0">
                <a:solidFill>
                  <a:schemeClr val="tx1"/>
                </a:solidFill>
              </a:rPr>
              <a:t>8</a:t>
            </a:r>
            <a:r>
              <a:rPr lang="zh-TW" altLang="en-US" sz="3200" dirty="0" smtClean="0">
                <a:solidFill>
                  <a:schemeClr val="tx1"/>
                </a:solidFill>
              </a:rPr>
              <a:t>條屬保護規範</a:t>
            </a:r>
            <a:r>
              <a:rPr lang="en-US" altLang="zh-TW" sz="3200" dirty="0" smtClean="0">
                <a:solidFill>
                  <a:schemeClr val="tx1"/>
                </a:solidFill>
              </a:rPr>
              <a:t>)</a:t>
            </a:r>
            <a:r>
              <a:rPr lang="zh-TW" altLang="en-US" sz="3200" dirty="0" smtClean="0">
                <a:solidFill>
                  <a:schemeClr val="tx1"/>
                </a:solidFill>
              </a:rPr>
              <a:t>。</a:t>
            </a:r>
            <a:endParaRPr lang="zh-TW" altLang="en-US" sz="3200" dirty="0">
              <a:solidFill>
                <a:schemeClr val="tx1"/>
              </a:solidFill>
            </a:endParaRPr>
          </a:p>
        </p:txBody>
      </p:sp>
    </p:spTree>
    <p:extLst>
      <p:ext uri="{BB962C8B-B14F-4D97-AF65-F5344CB8AC3E}">
        <p14:creationId xmlns:p14="http://schemas.microsoft.com/office/powerpoint/2010/main" val="388888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當地居民之當事人適格</a:t>
            </a:r>
          </a:p>
        </p:txBody>
      </p:sp>
      <p:sp>
        <p:nvSpPr>
          <p:cNvPr id="3" name="文字版面配置區 2"/>
          <p:cNvSpPr>
            <a:spLocks noGrp="1"/>
          </p:cNvSpPr>
          <p:nvPr>
            <p:ph type="body" idx="1"/>
          </p:nvPr>
        </p:nvSpPr>
        <p:spPr/>
        <p:txBody>
          <a:bodyPr/>
          <a:lstStyle/>
          <a:p>
            <a:r>
              <a:rPr lang="zh-TW" altLang="en-US" sz="3200" dirty="0">
                <a:solidFill>
                  <a:schemeClr val="tx1"/>
                </a:solidFill>
              </a:rPr>
              <a:t>綜上所述，本案中居民原告</a:t>
            </a:r>
            <a:r>
              <a:rPr lang="en-US" altLang="zh-TW" sz="3200" dirty="0">
                <a:solidFill>
                  <a:schemeClr val="tx1"/>
                </a:solidFill>
              </a:rPr>
              <a:t>6</a:t>
            </a:r>
            <a:r>
              <a:rPr lang="zh-TW" altLang="en-US" sz="3200" dirty="0">
                <a:solidFill>
                  <a:schemeClr val="tx1"/>
                </a:solidFill>
              </a:rPr>
              <a:t>人屬主觀公權利受有損害而符合環評法</a:t>
            </a:r>
            <a:r>
              <a:rPr lang="en-US" altLang="zh-TW" sz="3200" dirty="0">
                <a:solidFill>
                  <a:schemeClr val="tx1"/>
                </a:solidFill>
              </a:rPr>
              <a:t>23</a:t>
            </a:r>
            <a:r>
              <a:rPr lang="zh-TW" altLang="en-US" sz="3200" dirty="0">
                <a:solidFill>
                  <a:schemeClr val="tx1"/>
                </a:solidFill>
              </a:rPr>
              <a:t>條第八項所稱受害居民之條件</a:t>
            </a:r>
            <a:r>
              <a:rPr lang="en-US" altLang="zh-TW" sz="3200" dirty="0">
                <a:solidFill>
                  <a:schemeClr val="tx1"/>
                </a:solidFill>
              </a:rPr>
              <a:t>(</a:t>
            </a:r>
            <a:r>
              <a:rPr lang="zh-TW" altLang="en-US" sz="3200" dirty="0">
                <a:solidFill>
                  <a:schemeClr val="tx1"/>
                </a:solidFill>
              </a:rPr>
              <a:t>字面解釋上</a:t>
            </a:r>
            <a:r>
              <a:rPr lang="en-US" altLang="zh-TW" sz="3200" dirty="0">
                <a:solidFill>
                  <a:schemeClr val="tx1"/>
                </a:solidFill>
              </a:rPr>
              <a:t>)</a:t>
            </a:r>
            <a:r>
              <a:rPr lang="zh-TW" altLang="en-US" sz="3200" dirty="0">
                <a:solidFill>
                  <a:schemeClr val="tx1"/>
                </a:solidFill>
              </a:rPr>
              <a:t>，既係主觀公權利受有損害之人，原應依行訴法</a:t>
            </a:r>
            <a:r>
              <a:rPr lang="en-US" altLang="zh-TW" sz="3200" dirty="0">
                <a:solidFill>
                  <a:schemeClr val="tx1"/>
                </a:solidFill>
              </a:rPr>
              <a:t>4</a:t>
            </a:r>
            <a:r>
              <a:rPr lang="zh-TW" altLang="en-US" sz="3200" dirty="0">
                <a:solidFill>
                  <a:schemeClr val="tx1"/>
                </a:solidFill>
              </a:rPr>
              <a:t>、</a:t>
            </a:r>
            <a:r>
              <a:rPr lang="en-US" altLang="zh-TW" sz="3200" dirty="0">
                <a:solidFill>
                  <a:schemeClr val="tx1"/>
                </a:solidFill>
              </a:rPr>
              <a:t>5</a:t>
            </a:r>
            <a:r>
              <a:rPr lang="zh-TW" altLang="en-US" sz="3200" dirty="0">
                <a:solidFill>
                  <a:schemeClr val="tx1"/>
                </a:solidFill>
              </a:rPr>
              <a:t>、</a:t>
            </a:r>
            <a:r>
              <a:rPr lang="en-US" altLang="zh-TW" sz="3200" dirty="0">
                <a:solidFill>
                  <a:schemeClr val="tx1"/>
                </a:solidFill>
              </a:rPr>
              <a:t>6</a:t>
            </a:r>
            <a:r>
              <a:rPr lang="zh-TW" altLang="en-US" sz="3200" dirty="0">
                <a:solidFill>
                  <a:schemeClr val="tx1"/>
                </a:solidFill>
              </a:rPr>
              <a:t>、</a:t>
            </a:r>
            <a:r>
              <a:rPr lang="en-US" altLang="zh-TW" sz="3200" dirty="0">
                <a:solidFill>
                  <a:schemeClr val="tx1"/>
                </a:solidFill>
              </a:rPr>
              <a:t>8</a:t>
            </a:r>
            <a:r>
              <a:rPr lang="zh-TW" altLang="en-US" sz="3200" dirty="0">
                <a:solidFill>
                  <a:schemeClr val="tx1"/>
                </a:solidFill>
              </a:rPr>
              <a:t>條之規定起訴，惟為保障人民對法條文義之信賴，此時應認為居民六人即便係依環評法</a:t>
            </a:r>
            <a:r>
              <a:rPr lang="en-US" altLang="zh-TW" sz="3200" dirty="0">
                <a:solidFill>
                  <a:schemeClr val="tx1"/>
                </a:solidFill>
              </a:rPr>
              <a:t>23</a:t>
            </a:r>
            <a:r>
              <a:rPr lang="zh-TW" altLang="en-US" sz="3200" dirty="0">
                <a:solidFill>
                  <a:schemeClr val="tx1"/>
                </a:solidFill>
              </a:rPr>
              <a:t>條第八項第九項之規定起訴，其起訴亦屬合法。</a:t>
            </a:r>
          </a:p>
        </p:txBody>
      </p:sp>
    </p:spTree>
    <p:extLst>
      <p:ext uri="{BB962C8B-B14F-4D97-AF65-F5344CB8AC3E}">
        <p14:creationId xmlns:p14="http://schemas.microsoft.com/office/powerpoint/2010/main" val="156134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公益團體具備當事人適格</a:t>
            </a:r>
          </a:p>
        </p:txBody>
      </p:sp>
      <p:sp>
        <p:nvSpPr>
          <p:cNvPr id="3" name="文字版面配置區 2"/>
          <p:cNvSpPr>
            <a:spLocks noGrp="1"/>
          </p:cNvSpPr>
          <p:nvPr>
            <p:ph type="body" idx="1"/>
          </p:nvPr>
        </p:nvSpPr>
        <p:spPr/>
        <p:txBody>
          <a:bodyPr/>
          <a:lstStyle/>
          <a:p>
            <a:r>
              <a:rPr lang="zh-TW" altLang="en-US" sz="2800" dirty="0">
                <a:solidFill>
                  <a:schemeClr val="tx1"/>
                </a:solidFill>
              </a:rPr>
              <a:t>環評法</a:t>
            </a:r>
            <a:r>
              <a:rPr lang="en-US" altLang="zh-TW" sz="2800" dirty="0">
                <a:solidFill>
                  <a:schemeClr val="tx1"/>
                </a:solidFill>
              </a:rPr>
              <a:t>23</a:t>
            </a:r>
            <a:r>
              <a:rPr lang="zh-TW" altLang="en-US" sz="2800" dirty="0">
                <a:solidFill>
                  <a:schemeClr val="tx1"/>
                </a:solidFill>
              </a:rPr>
              <a:t>條之「公益團體」是否限於環保團體？又其是否受行訴法</a:t>
            </a:r>
            <a:r>
              <a:rPr lang="en-US" altLang="zh-TW" sz="2800" dirty="0">
                <a:solidFill>
                  <a:schemeClr val="tx1"/>
                </a:solidFill>
              </a:rPr>
              <a:t>35</a:t>
            </a:r>
            <a:r>
              <a:rPr lang="zh-TW" altLang="en-US" sz="2800" dirty="0">
                <a:solidFill>
                  <a:schemeClr val="tx1"/>
                </a:solidFill>
              </a:rPr>
              <a:t>條之</a:t>
            </a:r>
            <a:r>
              <a:rPr lang="zh-TW" altLang="en-US" sz="2800" dirty="0" smtClean="0">
                <a:solidFill>
                  <a:schemeClr val="tx1"/>
                </a:solidFill>
              </a:rPr>
              <a:t>限制？</a:t>
            </a:r>
            <a:endParaRPr lang="en-US" altLang="zh-TW" sz="2800" dirty="0" smtClean="0">
              <a:solidFill>
                <a:schemeClr val="tx1"/>
              </a:solidFill>
            </a:endParaRPr>
          </a:p>
          <a:p>
            <a:pPr indent="0">
              <a:buNone/>
            </a:pPr>
            <a:r>
              <a:rPr lang="en-US" altLang="zh-TW" sz="2800" dirty="0" smtClean="0">
                <a:solidFill>
                  <a:schemeClr val="tx1"/>
                </a:solidFill>
              </a:rPr>
              <a:t>(</a:t>
            </a:r>
            <a:r>
              <a:rPr lang="en-US" altLang="zh-TW" sz="2800" dirty="0">
                <a:solidFill>
                  <a:schemeClr val="tx1"/>
                </a:solidFill>
              </a:rPr>
              <a:t>1</a:t>
            </a:r>
            <a:r>
              <a:rPr lang="en-US" altLang="zh-TW" sz="2800" dirty="0" smtClean="0">
                <a:solidFill>
                  <a:schemeClr val="tx1"/>
                </a:solidFill>
              </a:rPr>
              <a:t>)</a:t>
            </a:r>
            <a:r>
              <a:rPr lang="zh-TW" altLang="en-US" sz="2800" dirty="0" smtClean="0">
                <a:solidFill>
                  <a:schemeClr val="tx1"/>
                </a:solidFill>
              </a:rPr>
              <a:t>按</a:t>
            </a:r>
            <a:r>
              <a:rPr lang="zh-TW" altLang="en-US" sz="2800" dirty="0">
                <a:solidFill>
                  <a:schemeClr val="tx1"/>
                </a:solidFill>
              </a:rPr>
              <a:t>不論環基法</a:t>
            </a:r>
            <a:r>
              <a:rPr lang="en-US" altLang="zh-TW" sz="2800" dirty="0">
                <a:solidFill>
                  <a:schemeClr val="tx1"/>
                </a:solidFill>
              </a:rPr>
              <a:t>34</a:t>
            </a:r>
            <a:r>
              <a:rPr lang="zh-TW" altLang="en-US" sz="2800" dirty="0">
                <a:solidFill>
                  <a:schemeClr val="tx1"/>
                </a:solidFill>
              </a:rPr>
              <a:t>條、行訴法第</a:t>
            </a:r>
            <a:r>
              <a:rPr lang="en-US" altLang="zh-TW" sz="2800" dirty="0">
                <a:solidFill>
                  <a:schemeClr val="tx1"/>
                </a:solidFill>
              </a:rPr>
              <a:t>9</a:t>
            </a:r>
            <a:r>
              <a:rPr lang="zh-TW" altLang="en-US" sz="2800" dirty="0">
                <a:solidFill>
                  <a:schemeClr val="tx1"/>
                </a:solidFill>
              </a:rPr>
              <a:t>條、環評法第</a:t>
            </a:r>
            <a:r>
              <a:rPr lang="en-US" altLang="zh-TW" sz="2800" dirty="0">
                <a:solidFill>
                  <a:schemeClr val="tx1"/>
                </a:solidFill>
              </a:rPr>
              <a:t>23</a:t>
            </a:r>
            <a:r>
              <a:rPr lang="zh-TW" altLang="en-US" sz="2800" dirty="0">
                <a:solidFill>
                  <a:schemeClr val="tx1"/>
                </a:solidFill>
              </a:rPr>
              <a:t>條均僅明文公益團體得為起訴，未見有限縮公益團體資格之規定存在。且依前述</a:t>
            </a:r>
            <a:r>
              <a:rPr lang="en-US" altLang="zh-TW" sz="2800" dirty="0">
                <a:solidFill>
                  <a:schemeClr val="tx1"/>
                </a:solidFill>
              </a:rPr>
              <a:t>2</a:t>
            </a:r>
            <a:r>
              <a:rPr lang="zh-TW" altLang="en-US" sz="2800" dirty="0">
                <a:solidFill>
                  <a:schemeClr val="tx1"/>
                </a:solidFill>
              </a:rPr>
              <a:t>、</a:t>
            </a:r>
            <a:r>
              <a:rPr lang="en-US" altLang="zh-TW" sz="2800" dirty="0">
                <a:solidFill>
                  <a:schemeClr val="tx1"/>
                </a:solidFill>
              </a:rPr>
              <a:t>(2)</a:t>
            </a:r>
            <a:r>
              <a:rPr lang="zh-TW" altLang="en-US" sz="2800" dirty="0">
                <a:solidFill>
                  <a:schemeClr val="tx1"/>
                </a:solidFill>
              </a:rPr>
              <a:t>最高法院將環評法</a:t>
            </a:r>
            <a:r>
              <a:rPr lang="en-US" altLang="zh-TW" sz="2800" dirty="0">
                <a:solidFill>
                  <a:schemeClr val="tx1"/>
                </a:solidFill>
              </a:rPr>
              <a:t>23</a:t>
            </a:r>
            <a:r>
              <a:rPr lang="zh-TW" altLang="en-US" sz="2800" dirty="0">
                <a:solidFill>
                  <a:schemeClr val="tx1"/>
                </a:solidFill>
              </a:rPr>
              <a:t>條解為客觀訴訟規定之看法，更能夠說明法條中的公益團體既然係為與自身無利害關係之事項起訴，何來團體性質是否與環保有關之討論？</a:t>
            </a:r>
            <a:br>
              <a:rPr lang="zh-TW" altLang="en-US" sz="2800" dirty="0">
                <a:solidFill>
                  <a:schemeClr val="tx1"/>
                </a:solidFill>
              </a:rPr>
            </a:br>
            <a:endParaRPr lang="zh-TW" altLang="en-US" sz="2800" dirty="0">
              <a:solidFill>
                <a:schemeClr val="tx1"/>
              </a:solidFill>
            </a:endParaRPr>
          </a:p>
          <a:p>
            <a:endParaRPr lang="en-US" altLang="zh-TW" sz="2800" dirty="0" smtClean="0">
              <a:solidFill>
                <a:schemeClr val="tx1"/>
              </a:solidFill>
            </a:endParaRPr>
          </a:p>
          <a:p>
            <a:endParaRPr lang="en-US" altLang="zh-TW" sz="2800" dirty="0">
              <a:solidFill>
                <a:schemeClr val="tx1"/>
              </a:solidFill>
            </a:endParaRPr>
          </a:p>
          <a:p>
            <a:endParaRPr lang="zh-TW" altLang="en-US" sz="2800" dirty="0">
              <a:solidFill>
                <a:schemeClr val="tx1"/>
              </a:solidFill>
            </a:endParaRPr>
          </a:p>
        </p:txBody>
      </p:sp>
    </p:spTree>
    <p:extLst>
      <p:ext uri="{BB962C8B-B14F-4D97-AF65-F5344CB8AC3E}">
        <p14:creationId xmlns:p14="http://schemas.microsoft.com/office/powerpoint/2010/main" val="4146050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zh-TW" altLang="en-US" b="1" dirty="0"/>
              <a:t>公益團體具備當事人適</a:t>
            </a:r>
            <a:r>
              <a:rPr lang="zh-TW" altLang="en-US" b="1" dirty="0" smtClean="0"/>
              <a:t>格</a:t>
            </a:r>
            <a:endParaRPr kumimoji="1" lang="zh-TW" altLang="en-US" dirty="0"/>
          </a:p>
        </p:txBody>
      </p:sp>
      <p:sp>
        <p:nvSpPr>
          <p:cNvPr id="3" name="文字版面配置區 2"/>
          <p:cNvSpPr>
            <a:spLocks noGrp="1"/>
          </p:cNvSpPr>
          <p:nvPr>
            <p:ph type="body" idx="1"/>
          </p:nvPr>
        </p:nvSpPr>
        <p:spPr/>
        <p:txBody>
          <a:bodyPr/>
          <a:lstStyle/>
          <a:p>
            <a:r>
              <a:rPr lang="en-US" altLang="zh-TW" sz="2800" dirty="0" smtClean="0">
                <a:solidFill>
                  <a:schemeClr val="tx1"/>
                </a:solidFill>
              </a:rPr>
              <a:t>(</a:t>
            </a:r>
            <a:r>
              <a:rPr lang="en-US" altLang="zh-TW" sz="2800" dirty="0">
                <a:solidFill>
                  <a:schemeClr val="tx1"/>
                </a:solidFill>
              </a:rPr>
              <a:t>2</a:t>
            </a:r>
            <a:r>
              <a:rPr lang="en-US" altLang="zh-TW" sz="2800" dirty="0" smtClean="0">
                <a:solidFill>
                  <a:schemeClr val="tx1"/>
                </a:solidFill>
              </a:rPr>
              <a:t>)</a:t>
            </a:r>
            <a:r>
              <a:rPr lang="zh-TW" altLang="zh-TW" sz="2800" dirty="0" smtClean="0">
                <a:solidFill>
                  <a:schemeClr val="tx1"/>
                </a:solidFill>
              </a:rPr>
              <a:t>關於</a:t>
            </a:r>
            <a:r>
              <a:rPr lang="zh-TW" altLang="zh-TW" sz="2800" dirty="0">
                <a:solidFill>
                  <a:schemeClr val="tx1"/>
                </a:solidFill>
              </a:rPr>
              <a:t>行訴法</a:t>
            </a:r>
            <a:r>
              <a:rPr lang="en-US" altLang="zh-TW" sz="2800" dirty="0">
                <a:solidFill>
                  <a:schemeClr val="tx1"/>
                </a:solidFill>
              </a:rPr>
              <a:t>35</a:t>
            </a:r>
            <a:r>
              <a:rPr lang="zh-TW" altLang="zh-TW" sz="2800" dirty="0">
                <a:solidFill>
                  <a:schemeClr val="tx1"/>
                </a:solidFill>
              </a:rPr>
              <a:t>條之定位究為客觀訴訟或利己之團體訴訟向來有所</a:t>
            </a:r>
            <a:r>
              <a:rPr lang="zh-TW" altLang="zh-TW" sz="2800" dirty="0" smtClean="0">
                <a:solidFill>
                  <a:schemeClr val="tx1"/>
                </a:solidFill>
              </a:rPr>
              <a:t>爭執</a:t>
            </a:r>
            <a:endParaRPr lang="en-US" altLang="zh-TW" sz="2800" dirty="0" smtClean="0">
              <a:solidFill>
                <a:schemeClr val="tx1"/>
              </a:solidFill>
            </a:endParaRPr>
          </a:p>
          <a:p>
            <a:r>
              <a:rPr lang="en-US" altLang="zh-TW" sz="2800" dirty="0" smtClean="0">
                <a:solidFill>
                  <a:schemeClr val="tx1"/>
                </a:solidFill>
              </a:rPr>
              <a:t>&gt;&gt;</a:t>
            </a:r>
            <a:r>
              <a:rPr lang="zh-TW" altLang="zh-TW" sz="2800" dirty="0" smtClean="0">
                <a:solidFill>
                  <a:schemeClr val="tx1"/>
                </a:solidFill>
              </a:rPr>
              <a:t>立法草案</a:t>
            </a:r>
            <a:r>
              <a:rPr lang="en-US" altLang="zh-TW" sz="2800" dirty="0" smtClean="0">
                <a:solidFill>
                  <a:schemeClr val="tx1"/>
                </a:solidFill>
              </a:rPr>
              <a:t>VS.</a:t>
            </a:r>
            <a:r>
              <a:rPr lang="zh-TW" altLang="en-US" sz="2800" dirty="0" smtClean="0">
                <a:solidFill>
                  <a:schemeClr val="tx1"/>
                </a:solidFill>
              </a:rPr>
              <a:t>現行法文義解釋</a:t>
            </a:r>
            <a:endParaRPr lang="en-US" altLang="zh-TW" sz="2800" dirty="0" smtClean="0">
              <a:solidFill>
                <a:schemeClr val="tx1"/>
              </a:solidFill>
            </a:endParaRPr>
          </a:p>
          <a:p>
            <a:r>
              <a:rPr lang="zh-TW" altLang="zh-TW" sz="2800" dirty="0" smtClean="0">
                <a:solidFill>
                  <a:schemeClr val="tx1"/>
                </a:solidFill>
              </a:rPr>
              <a:t> </a:t>
            </a:r>
            <a:r>
              <a:rPr lang="en-US" altLang="zh-TW" sz="2800" dirty="0" smtClean="0">
                <a:solidFill>
                  <a:schemeClr val="tx1"/>
                </a:solidFill>
              </a:rPr>
              <a:t>(</a:t>
            </a:r>
            <a:r>
              <a:rPr lang="en-US" altLang="zh-TW" sz="2800" dirty="0">
                <a:solidFill>
                  <a:schemeClr val="tx1"/>
                </a:solidFill>
              </a:rPr>
              <a:t>3</a:t>
            </a:r>
            <a:r>
              <a:rPr lang="en-US" altLang="zh-TW" sz="2800" dirty="0" smtClean="0">
                <a:solidFill>
                  <a:schemeClr val="tx1"/>
                </a:solidFill>
              </a:rPr>
              <a:t>)</a:t>
            </a:r>
            <a:r>
              <a:rPr lang="zh-TW" altLang="zh-TW" sz="2800" dirty="0" smtClean="0">
                <a:solidFill>
                  <a:schemeClr val="tx1"/>
                </a:solidFill>
              </a:rPr>
              <a:t>在行</a:t>
            </a:r>
            <a:r>
              <a:rPr lang="zh-TW" altLang="zh-TW" sz="2800" dirty="0">
                <a:solidFill>
                  <a:schemeClr val="tx1"/>
                </a:solidFill>
              </a:rPr>
              <a:t>訴法第</a:t>
            </a:r>
            <a:r>
              <a:rPr lang="en-US" altLang="zh-TW" sz="2800" dirty="0">
                <a:solidFill>
                  <a:schemeClr val="tx1"/>
                </a:solidFill>
              </a:rPr>
              <a:t>35</a:t>
            </a:r>
            <a:r>
              <a:rPr lang="zh-TW" altLang="zh-TW" sz="2800" dirty="0">
                <a:solidFill>
                  <a:schemeClr val="tx1"/>
                </a:solidFill>
              </a:rPr>
              <a:t>條條文本身處處自相矛盾之前提下，根本令人不知從何適用。是以，應認為該條文因具有重大瑕疵而成為贅文，在修法前法院應盡量避免使用行訴法</a:t>
            </a:r>
            <a:r>
              <a:rPr lang="en-US" altLang="zh-TW" sz="2800" dirty="0">
                <a:solidFill>
                  <a:schemeClr val="tx1"/>
                </a:solidFill>
              </a:rPr>
              <a:t>35</a:t>
            </a:r>
            <a:r>
              <a:rPr lang="zh-TW" altLang="zh-TW" sz="2800" dirty="0">
                <a:solidFill>
                  <a:schemeClr val="tx1"/>
                </a:solidFill>
              </a:rPr>
              <a:t>條規定以免作繭自縛。</a:t>
            </a:r>
          </a:p>
          <a:p>
            <a:endParaRPr kumimoji="1" lang="zh-TW" altLang="en-US" sz="2800" dirty="0">
              <a:solidFill>
                <a:schemeClr val="tx1"/>
              </a:solidFill>
            </a:endParaRPr>
          </a:p>
        </p:txBody>
      </p:sp>
    </p:spTree>
    <p:extLst>
      <p:ext uri="{BB962C8B-B14F-4D97-AF65-F5344CB8AC3E}">
        <p14:creationId xmlns:p14="http://schemas.microsoft.com/office/powerpoint/2010/main" val="2162705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公益團體具備當事人適格</a:t>
            </a:r>
          </a:p>
        </p:txBody>
      </p:sp>
      <p:sp>
        <p:nvSpPr>
          <p:cNvPr id="3" name="文字版面配置區 2"/>
          <p:cNvSpPr>
            <a:spLocks noGrp="1"/>
          </p:cNvSpPr>
          <p:nvPr>
            <p:ph type="body" idx="1"/>
          </p:nvPr>
        </p:nvSpPr>
        <p:spPr/>
        <p:txBody>
          <a:bodyPr/>
          <a:lstStyle/>
          <a:p>
            <a:r>
              <a:rPr lang="zh-TW" altLang="en-US" sz="3200" dirty="0">
                <a:solidFill>
                  <a:schemeClr val="tx1"/>
                </a:solidFill>
              </a:rPr>
              <a:t>退萬步言，縱認為應對該公益團體之資格有所限制，其限制方式亦應採取與該開發案件有無利害關係為判準較為合理，亦即只要該開發案涉及該公益團體成立宗旨之事項即應認為該公益團體具有當事人適格</a:t>
            </a:r>
            <a:r>
              <a:rPr lang="zh-TW" altLang="en-US" sz="3200" dirty="0" smtClean="0">
                <a:solidFill>
                  <a:schemeClr val="tx1"/>
                </a:solidFill>
              </a:rPr>
              <a:t>。</a:t>
            </a:r>
            <a:endParaRPr lang="en-US" altLang="zh-TW" sz="3200" dirty="0" smtClean="0">
              <a:solidFill>
                <a:schemeClr val="tx1"/>
              </a:solidFill>
            </a:endParaRPr>
          </a:p>
          <a:p>
            <a:r>
              <a:rPr lang="zh-TW" altLang="en-US" sz="3200" dirty="0" smtClean="0">
                <a:solidFill>
                  <a:schemeClr val="tx1"/>
                </a:solidFill>
              </a:rPr>
              <a:t>蓋</a:t>
            </a:r>
            <a:r>
              <a:rPr lang="zh-TW" altLang="en-US" sz="3200" dirty="0">
                <a:solidFill>
                  <a:schemeClr val="tx1"/>
                </a:solidFill>
              </a:rPr>
              <a:t>需經環評之案件類型不一而足，且一個開發案之影響範圍往往非僅止於環境面向，此觀環評法施行細則第</a:t>
            </a:r>
            <a:r>
              <a:rPr lang="en-US" altLang="zh-TW" sz="3200" dirty="0">
                <a:solidFill>
                  <a:schemeClr val="tx1"/>
                </a:solidFill>
              </a:rPr>
              <a:t>19</a:t>
            </a:r>
            <a:r>
              <a:rPr lang="zh-TW" altLang="en-US" sz="3200" dirty="0">
                <a:solidFill>
                  <a:schemeClr val="tx1"/>
                </a:solidFill>
              </a:rPr>
              <a:t>條第</a:t>
            </a:r>
            <a:r>
              <a:rPr lang="en-US" altLang="zh-TW" sz="3200" dirty="0">
                <a:solidFill>
                  <a:schemeClr val="tx1"/>
                </a:solidFill>
              </a:rPr>
              <a:t>1</a:t>
            </a:r>
            <a:r>
              <a:rPr lang="zh-TW" altLang="en-US" sz="3200" dirty="0">
                <a:solidFill>
                  <a:schemeClr val="tx1"/>
                </a:solidFill>
              </a:rPr>
              <a:t>項第</a:t>
            </a:r>
            <a:r>
              <a:rPr lang="en-US" altLang="zh-TW" sz="3200" dirty="0">
                <a:solidFill>
                  <a:schemeClr val="tx1"/>
                </a:solidFill>
              </a:rPr>
              <a:t>2</a:t>
            </a:r>
            <a:r>
              <a:rPr lang="zh-TW" altLang="en-US" sz="3200" dirty="0">
                <a:solidFill>
                  <a:schemeClr val="tx1"/>
                </a:solidFill>
              </a:rPr>
              <a:t>款第</a:t>
            </a:r>
            <a:r>
              <a:rPr lang="en-US" altLang="zh-TW" sz="3200" dirty="0">
                <a:solidFill>
                  <a:schemeClr val="tx1"/>
                </a:solidFill>
              </a:rPr>
              <a:t>5</a:t>
            </a:r>
            <a:r>
              <a:rPr lang="zh-TW" altLang="en-US" sz="3200" dirty="0">
                <a:solidFill>
                  <a:schemeClr val="tx1"/>
                </a:solidFill>
              </a:rPr>
              <a:t>目、第</a:t>
            </a:r>
            <a:r>
              <a:rPr lang="en-US" altLang="zh-TW" sz="3200" dirty="0">
                <a:solidFill>
                  <a:schemeClr val="tx1"/>
                </a:solidFill>
              </a:rPr>
              <a:t>6</a:t>
            </a:r>
            <a:r>
              <a:rPr lang="zh-TW" altLang="en-US" sz="3200" dirty="0">
                <a:solidFill>
                  <a:schemeClr val="tx1"/>
                </a:solidFill>
              </a:rPr>
              <a:t>目亦包含人民居住權益之保障以及國民健康安全等可知。</a:t>
            </a:r>
          </a:p>
          <a:p>
            <a:endParaRPr lang="zh-TW" altLang="en-US" dirty="0"/>
          </a:p>
          <a:p>
            <a:endParaRPr lang="zh-TW" altLang="en-US" dirty="0"/>
          </a:p>
        </p:txBody>
      </p:sp>
    </p:spTree>
    <p:extLst>
      <p:ext uri="{BB962C8B-B14F-4D97-AF65-F5344CB8AC3E}">
        <p14:creationId xmlns:p14="http://schemas.microsoft.com/office/powerpoint/2010/main" val="326530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公益團體具備當事人適格</a:t>
            </a:r>
          </a:p>
        </p:txBody>
      </p:sp>
      <p:sp>
        <p:nvSpPr>
          <p:cNvPr id="3" name="文字版面配置區 2"/>
          <p:cNvSpPr>
            <a:spLocks noGrp="1"/>
          </p:cNvSpPr>
          <p:nvPr>
            <p:ph type="body" idx="1"/>
          </p:nvPr>
        </p:nvSpPr>
        <p:spPr/>
        <p:txBody>
          <a:bodyPr/>
          <a:lstStyle/>
          <a:p>
            <a:r>
              <a:rPr lang="zh-TW" altLang="en-US" sz="2800" dirty="0">
                <a:solidFill>
                  <a:schemeClr val="tx1"/>
                </a:solidFill>
              </a:rPr>
              <a:t>自擴建桃園機場園區此一開發行為觀之，其採用區段徵收之方式取得土地，</a:t>
            </a:r>
            <a:r>
              <a:rPr lang="zh-TW" altLang="en-US" sz="2800" dirty="0">
                <a:solidFill>
                  <a:srgbClr val="FF0000"/>
                </a:solidFill>
              </a:rPr>
              <a:t>侵害當地居民之生存權、財產權等基本人權甚鉅</a:t>
            </a:r>
            <a:r>
              <a:rPr lang="zh-TW" altLang="en-US" sz="2800" dirty="0">
                <a:solidFill>
                  <a:schemeClr val="tx1"/>
                </a:solidFill>
              </a:rPr>
              <a:t>，而台灣人權促進會即係維護人權之公益團體。又</a:t>
            </a:r>
            <a:r>
              <a:rPr lang="zh-TW" altLang="en-US" sz="2800" dirty="0">
                <a:solidFill>
                  <a:srgbClr val="FF0000"/>
                </a:solidFill>
              </a:rPr>
              <a:t>徵收之土地包含大面積之特定農業區，許多良田都將因徵收而消失</a:t>
            </a:r>
            <a:r>
              <a:rPr lang="zh-TW" altLang="en-US" sz="2800" dirty="0">
                <a:solidFill>
                  <a:schemeClr val="tx1"/>
                </a:solidFill>
              </a:rPr>
              <a:t>，可謂對當地之農民及農業發展有重大影響，而惜根台灣協會旨在推動農地生產環境保護、提升農業及維護農民權利，台灣農村陣線則係以農地利用之改善以及農業資源合理運用之促進為目的。另整個航空城計畫範圍將</a:t>
            </a:r>
            <a:r>
              <a:rPr lang="zh-TW" altLang="en-US" sz="2800" dirty="0">
                <a:solidFill>
                  <a:srgbClr val="FF0000"/>
                </a:solidFill>
              </a:rPr>
              <a:t>涉及</a:t>
            </a:r>
            <a:r>
              <a:rPr lang="en-US" altLang="zh-TW" sz="2800" dirty="0">
                <a:solidFill>
                  <a:srgbClr val="FF0000"/>
                </a:solidFill>
              </a:rPr>
              <a:t>6</a:t>
            </a:r>
            <a:r>
              <a:rPr lang="zh-TW" altLang="en-US" sz="2800" dirty="0">
                <a:solidFill>
                  <a:srgbClr val="FF0000"/>
                </a:solidFill>
              </a:rPr>
              <a:t>所學校之搬遷，對當地學童之受教權及任教老師之工作權均謂影響重大</a:t>
            </a:r>
            <a:r>
              <a:rPr lang="zh-TW" altLang="en-US" sz="2800" dirty="0">
                <a:solidFill>
                  <a:schemeClr val="tx1"/>
                </a:solidFill>
              </a:rPr>
              <a:t>，而桃園教育產業工會係為捍衛教育產業之環境而存在。至於環境法律人協會係以辦理環境公益案件及健全環境法制為任務，有當事人適格自無庸贅述。</a:t>
            </a:r>
          </a:p>
        </p:txBody>
      </p:sp>
    </p:spTree>
    <p:extLst>
      <p:ext uri="{BB962C8B-B14F-4D97-AF65-F5344CB8AC3E}">
        <p14:creationId xmlns:p14="http://schemas.microsoft.com/office/powerpoint/2010/main" val="2088791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843279" y="286603"/>
            <a:ext cx="11919857" cy="1450756"/>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buClr>
                <a:srgbClr val="3F3F3F"/>
              </a:buClr>
              <a:buSzPct val="25000"/>
              <a:buFont typeface="Calibri"/>
              <a:buNone/>
            </a:pPr>
            <a:r>
              <a:rPr lang="zh-TW" sz="4800" b="1" i="0" u="none" strike="noStrike" cap="none" dirty="0">
                <a:solidFill>
                  <a:srgbClr val="3F3F3F"/>
                </a:solidFill>
                <a:latin typeface="Calibri"/>
                <a:ea typeface="Calibri"/>
                <a:cs typeface="Calibri"/>
                <a:sym typeface="Calibri"/>
              </a:rPr>
              <a:t>原告具備提出第一項訴之聲明之訴訟權能</a:t>
            </a:r>
          </a:p>
        </p:txBody>
      </p:sp>
      <p:sp>
        <p:nvSpPr>
          <p:cNvPr id="187" name="Shape 187"/>
          <p:cNvSpPr txBox="1">
            <a:spLocks noGrp="1"/>
          </p:cNvSpPr>
          <p:nvPr>
            <p:ph type="body" idx="1"/>
          </p:nvPr>
        </p:nvSpPr>
        <p:spPr>
          <a:xfrm>
            <a:off x="1097279" y="1557076"/>
            <a:ext cx="10058399" cy="3831180"/>
          </a:xfrm>
          <a:prstGeom prst="rect">
            <a:avLst/>
          </a:prstGeom>
          <a:noFill/>
          <a:ln>
            <a:noFill/>
          </a:ln>
        </p:spPr>
        <p:txBody>
          <a:bodyPr lIns="0" tIns="45700" rIns="0" bIns="45700" anchor="t" anchorCtr="0">
            <a:noAutofit/>
          </a:bodyPr>
          <a:lstStyle/>
          <a:p>
            <a:pPr marL="91440" marR="0" lvl="0" indent="-91440" algn="l" rtl="0">
              <a:lnSpc>
                <a:spcPct val="150000"/>
              </a:lnSpc>
              <a:spcBef>
                <a:spcPts val="0"/>
              </a:spcBef>
              <a:spcAft>
                <a:spcPts val="0"/>
              </a:spcAft>
              <a:buClr>
                <a:srgbClr val="3F3F3F"/>
              </a:buClr>
              <a:buSzPct val="100000"/>
              <a:buFont typeface="Noto Sans Symbols"/>
              <a:buChar char="●"/>
            </a:pPr>
            <a:r>
              <a:rPr lang="zh-TW" sz="2800" b="0" i="0" u="none" strike="noStrike" cap="none" dirty="0">
                <a:solidFill>
                  <a:srgbClr val="3F3F3F"/>
                </a:solidFill>
                <a:latin typeface="Calibri"/>
                <a:ea typeface="Calibri"/>
                <a:cs typeface="Calibri"/>
                <a:sym typeface="Calibri"/>
              </a:rPr>
              <a:t>環評法 22 條</a:t>
            </a:r>
            <a:r>
              <a:rPr lang="zh-TW" sz="2800" b="0" i="0" u="none" strike="noStrike" cap="none" dirty="0">
                <a:solidFill>
                  <a:srgbClr val="3F3F3F"/>
                </a:solidFill>
                <a:latin typeface="Noto Sans Symbols"/>
                <a:ea typeface="Noto Sans Symbols"/>
                <a:cs typeface="Noto Sans Symbols"/>
                <a:sym typeface="Noto Sans Symbols"/>
              </a:rPr>
              <a:t>➔</a:t>
            </a:r>
            <a:r>
              <a:rPr lang="zh-TW" sz="2800" b="0" i="0" u="none" strike="noStrike" cap="none" dirty="0">
                <a:solidFill>
                  <a:srgbClr val="3F3F3F"/>
                </a:solidFill>
                <a:latin typeface="Calibri"/>
                <a:ea typeface="Calibri"/>
                <a:cs typeface="Calibri"/>
                <a:sym typeface="Calibri"/>
              </a:rPr>
              <a:t>未實施環境影響評估前命停止開發行為。</a:t>
            </a:r>
          </a:p>
          <a:p>
            <a:pPr marL="91440" marR="0" lvl="0" indent="-91440" algn="l" rtl="0">
              <a:lnSpc>
                <a:spcPct val="150000"/>
              </a:lnSpc>
              <a:spcBef>
                <a:spcPts val="0"/>
              </a:spcBef>
              <a:spcAft>
                <a:spcPts val="0"/>
              </a:spcAft>
              <a:buClr>
                <a:srgbClr val="3F3F3F"/>
              </a:buClr>
              <a:buSzPct val="100000"/>
              <a:buFont typeface="Noto Sans Symbols"/>
              <a:buChar char="●"/>
            </a:pPr>
            <a:r>
              <a:rPr lang="zh-TW" sz="2800" b="0" i="0" u="none" strike="noStrike" cap="none" dirty="0">
                <a:solidFill>
                  <a:srgbClr val="3F3F3F"/>
                </a:solidFill>
                <a:latin typeface="Calibri"/>
                <a:ea typeface="Calibri"/>
                <a:cs typeface="Calibri"/>
                <a:sym typeface="Calibri"/>
              </a:rPr>
              <a:t>環評法並無得命實施環評之規定</a:t>
            </a:r>
          </a:p>
          <a:p>
            <a:pPr marL="91440" marR="0" lvl="0" indent="-91440" algn="l" rtl="0">
              <a:lnSpc>
                <a:spcPct val="150000"/>
              </a:lnSpc>
              <a:spcBef>
                <a:spcPts val="0"/>
              </a:spcBef>
              <a:spcAft>
                <a:spcPts val="0"/>
              </a:spcAft>
              <a:buClr>
                <a:srgbClr val="3F3F3F"/>
              </a:buClr>
              <a:buSzPct val="100000"/>
              <a:buFont typeface="Noto Sans Symbols"/>
              <a:buChar char="●"/>
            </a:pPr>
            <a:r>
              <a:rPr lang="zh-TW" sz="2800" b="0" i="0" u="none" strike="noStrike" cap="none" dirty="0">
                <a:solidFill>
                  <a:srgbClr val="3F3F3F"/>
                </a:solidFill>
                <a:latin typeface="Calibri"/>
                <a:ea typeface="Calibri"/>
                <a:cs typeface="Calibri"/>
                <a:sym typeface="Calibri"/>
              </a:rPr>
              <a:t>立法目的：節制、甚至禁止對環境有重大影響之虞的開發行為 		   並不無促使、鼓勵開發</a:t>
            </a:r>
          </a:p>
          <a:p>
            <a:pPr lvl="0" indent="-91440">
              <a:lnSpc>
                <a:spcPct val="150000"/>
              </a:lnSpc>
              <a:spcBef>
                <a:spcPts val="0"/>
              </a:spcBef>
              <a:spcAft>
                <a:spcPts val="0"/>
              </a:spcAft>
              <a:buClr>
                <a:srgbClr val="3F3F3F"/>
              </a:buClr>
              <a:buFont typeface="Noto Sans Symbols"/>
              <a:buChar char="●"/>
            </a:pPr>
            <a:r>
              <a:rPr lang="zh-TW" altLang="en-US" sz="2800" b="0" i="0" u="none" strike="noStrike" cap="none" dirty="0" smtClean="0">
                <a:solidFill>
                  <a:srgbClr val="3F3F3F"/>
                </a:solidFill>
                <a:latin typeface="Calibri"/>
                <a:ea typeface="Calibri"/>
                <a:cs typeface="Calibri"/>
                <a:sym typeface="Calibri"/>
              </a:rPr>
              <a:t>然本案</a:t>
            </a:r>
            <a:r>
              <a:rPr lang="zh-TW" sz="2800" b="0" i="0" u="none" strike="noStrike" cap="none" dirty="0" smtClean="0">
                <a:solidFill>
                  <a:srgbClr val="3F3F3F"/>
                </a:solidFill>
                <a:latin typeface="Calibri"/>
                <a:ea typeface="Calibri"/>
                <a:cs typeface="Calibri"/>
                <a:sym typeface="Calibri"/>
              </a:rPr>
              <a:t>前提：</a:t>
            </a:r>
            <a:r>
              <a:rPr lang="zh-TW" altLang="zh-TW" sz="2800" dirty="0"/>
              <a:t>該開發行為</a:t>
            </a:r>
            <a:r>
              <a:rPr lang="zh-TW" altLang="en-US" sz="2800" dirty="0"/>
              <a:t>已具高度進行之</a:t>
            </a:r>
            <a:r>
              <a:rPr lang="zh-TW" altLang="en-US" sz="2800" dirty="0" smtClean="0"/>
              <a:t>蓋然性</a:t>
            </a:r>
            <a:endParaRPr lang="en-US" altLang="zh-TW" sz="2800" dirty="0" smtClean="0"/>
          </a:p>
          <a:p>
            <a:pPr lvl="1" indent="-91440">
              <a:lnSpc>
                <a:spcPct val="150000"/>
              </a:lnSpc>
              <a:spcBef>
                <a:spcPts val="0"/>
              </a:spcBef>
              <a:spcAft>
                <a:spcPts val="0"/>
              </a:spcAft>
              <a:buClr>
                <a:srgbClr val="3F3F3F"/>
              </a:buClr>
              <a:buFont typeface="Noto Sans Symbols"/>
              <a:buChar char="●"/>
            </a:pPr>
            <a:endParaRPr lang="zh-TW" altLang="zh-TW" sz="2600" dirty="0"/>
          </a:p>
          <a:p>
            <a:pPr marL="0" marR="0" lvl="0" indent="0" algn="l" rtl="0">
              <a:lnSpc>
                <a:spcPct val="100000"/>
              </a:lnSpc>
              <a:spcBef>
                <a:spcPts val="0"/>
              </a:spcBef>
              <a:spcAft>
                <a:spcPts val="0"/>
              </a:spcAft>
              <a:buClr>
                <a:srgbClr val="3F3F3F"/>
              </a:buClr>
              <a:buSzPct val="25000"/>
              <a:buFont typeface="Calibri"/>
              <a:buNone/>
            </a:pPr>
            <a:endParaRPr sz="2000" b="0" i="0" u="none" strike="noStrike" cap="none" dirty="0">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rgbClr val="3F3F3F"/>
              </a:buClr>
              <a:buSzPct val="25000"/>
              <a:buFont typeface="Calibri"/>
              <a:buNone/>
            </a:pPr>
            <a:r>
              <a:rPr lang="zh-TW" sz="2000" b="0" i="0" u="none" strike="noStrike" cap="none" dirty="0">
                <a:solidFill>
                  <a:srgbClr val="3F3F3F"/>
                </a:solidFill>
                <a:latin typeface="Calibri"/>
                <a:ea typeface="Calibri"/>
                <a:cs typeface="Calibri"/>
                <a:sym typeface="Calibri"/>
              </a:rPr>
              <a:t> </a:t>
            </a:r>
          </a:p>
          <a:p>
            <a:pPr marL="0" marR="0" lvl="0" indent="0" algn="l" rtl="0">
              <a:lnSpc>
                <a:spcPct val="100000"/>
              </a:lnSpc>
              <a:spcBef>
                <a:spcPts val="0"/>
              </a:spcBef>
              <a:spcAft>
                <a:spcPts val="0"/>
              </a:spcAft>
              <a:buClr>
                <a:srgbClr val="3F3F3F"/>
              </a:buClr>
              <a:buSzPct val="25000"/>
              <a:buFont typeface="Calibri"/>
              <a:buNone/>
            </a:pPr>
            <a:endParaRPr sz="2000" b="0" i="0" u="none" strike="noStrike" cap="none" dirty="0">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rgbClr val="3F3F3F"/>
              </a:buClr>
              <a:buSzPct val="25000"/>
              <a:buFont typeface="Calibri"/>
              <a:buNone/>
            </a:pPr>
            <a:endParaRPr sz="2000" b="0" i="0" u="none" strike="noStrike" cap="none" dirty="0">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rgbClr val="3F3F3F"/>
              </a:buClr>
              <a:buSzPct val="25000"/>
              <a:buFont typeface="Calibri"/>
              <a:buNone/>
            </a:pPr>
            <a:endParaRPr sz="2000" b="0" i="0" u="none" strike="noStrike" cap="none" dirty="0">
              <a:solidFill>
                <a:srgbClr val="3F3F3F"/>
              </a:solidFill>
              <a:latin typeface="Calibri"/>
              <a:ea typeface="Calibri"/>
              <a:cs typeface="Calibri"/>
              <a:sym typeface="Calibri"/>
            </a:endParaRPr>
          </a:p>
        </p:txBody>
      </p:sp>
    </p:spTree>
    <p:extLst>
      <p:ext uri="{BB962C8B-B14F-4D97-AF65-F5344CB8AC3E}">
        <p14:creationId xmlns:p14="http://schemas.microsoft.com/office/powerpoint/2010/main" val="1072063031"/>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97279" y="286603"/>
            <a:ext cx="12274007" cy="1450756"/>
          </a:xfrm>
        </p:spPr>
        <p:txBody>
          <a:bodyPr/>
          <a:lstStyle/>
          <a:p>
            <a:r>
              <a:rPr lang="zh-TW" altLang="zh-TW" b="1" dirty="0"/>
              <a:t>原告具備提出第一項訴之聲明之訴訟權能</a:t>
            </a:r>
            <a:endParaRPr kumimoji="1" lang="zh-TW" altLang="en-US" dirty="0"/>
          </a:p>
        </p:txBody>
      </p:sp>
      <p:sp>
        <p:nvSpPr>
          <p:cNvPr id="3" name="文字版面配置區 2"/>
          <p:cNvSpPr>
            <a:spLocks noGrp="1"/>
          </p:cNvSpPr>
          <p:nvPr>
            <p:ph type="body" idx="1"/>
          </p:nvPr>
        </p:nvSpPr>
        <p:spPr/>
        <p:txBody>
          <a:bodyPr/>
          <a:lstStyle/>
          <a:p>
            <a:pPr>
              <a:buFont typeface="Wingdings" charset="2"/>
              <a:buChar char="l"/>
            </a:pPr>
            <a:r>
              <a:rPr lang="zh-TW" altLang="en-US" sz="2400" dirty="0" smtClean="0"/>
              <a:t>政策之重要性：經濟發展</a:t>
            </a:r>
            <a:endParaRPr lang="en-US" altLang="zh-TW" sz="2400" dirty="0" smtClean="0"/>
          </a:p>
          <a:p>
            <a:pPr>
              <a:buFont typeface="Wingdings" charset="2"/>
              <a:buChar char="l"/>
            </a:pPr>
            <a:r>
              <a:rPr lang="zh-TW" altLang="en-US" sz="2400" dirty="0" smtClean="0"/>
              <a:t>已經立法機關通過預算案</a:t>
            </a:r>
            <a:endParaRPr lang="en-US" altLang="zh-TW" sz="2400" dirty="0" smtClean="0"/>
          </a:p>
          <a:p>
            <a:pPr lvl="1">
              <a:buFont typeface="Wingdings" charset="2"/>
              <a:buChar char="l"/>
            </a:pPr>
            <a:r>
              <a:rPr lang="zh-TW" altLang="en-US" sz="2400" dirty="0" smtClean="0"/>
              <a:t>大法官解釋</a:t>
            </a:r>
            <a:r>
              <a:rPr lang="en-US" altLang="zh-TW" sz="2400" dirty="0" smtClean="0"/>
              <a:t>520</a:t>
            </a:r>
            <a:r>
              <a:rPr lang="zh-TW" altLang="en-US" sz="2400" dirty="0" smtClean="0"/>
              <a:t>號（涉及權力分立之問題）</a:t>
            </a:r>
            <a:endParaRPr lang="en-US" altLang="zh-TW" sz="2400" dirty="0" smtClean="0"/>
          </a:p>
          <a:p>
            <a:pPr>
              <a:buFont typeface="Wingdings" charset="2"/>
              <a:buChar char="l"/>
            </a:pPr>
            <a:r>
              <a:rPr lang="en-US" altLang="zh-TW" sz="2400" dirty="0" smtClean="0"/>
              <a:t>Ex</a:t>
            </a:r>
            <a:r>
              <a:rPr lang="en-US" altLang="zh-TW" sz="2400" dirty="0"/>
              <a:t>:</a:t>
            </a:r>
            <a:r>
              <a:rPr lang="zh-TW" altLang="en-US" sz="2400" dirty="0"/>
              <a:t>中科三期。</a:t>
            </a:r>
            <a:r>
              <a:rPr lang="zh-TW" altLang="zh-TW" sz="2400" dirty="0"/>
              <a:t>依照環境影響評估法第</a:t>
            </a:r>
            <a:r>
              <a:rPr lang="en-US" altLang="zh-TW" sz="2400" dirty="0"/>
              <a:t>14</a:t>
            </a:r>
            <a:r>
              <a:rPr lang="zh-TW" altLang="zh-TW" sz="2400" dirty="0"/>
              <a:t>條，遭撤銷之環評結論視為自始不存在，故依此核發之開發許可理應無歸於無效</a:t>
            </a:r>
            <a:r>
              <a:rPr lang="zh-TW" altLang="en-US" sz="2400" dirty="0"/>
              <a:t>。</a:t>
            </a:r>
            <a:r>
              <a:rPr lang="zh-TW" altLang="zh-TW" sz="2400" dirty="0"/>
              <a:t>行政機關</a:t>
            </a:r>
            <a:r>
              <a:rPr lang="zh-TW" altLang="en-US" sz="2400" dirty="0"/>
              <a:t>卻</a:t>
            </a:r>
            <a:r>
              <a:rPr lang="zh-TW" altLang="zh-TW" sz="2400" dirty="0"/>
              <a:t>不當曲解法律</a:t>
            </a:r>
            <a:r>
              <a:rPr lang="zh-TW" altLang="en-US" sz="2400" dirty="0"/>
              <a:t>，</a:t>
            </a:r>
            <a:r>
              <a:rPr lang="zh-TW" altLang="zh-TW" sz="2400" dirty="0"/>
              <a:t>無疑是為了</a:t>
            </a:r>
            <a:r>
              <a:rPr lang="zh-TW" altLang="en-US" sz="2400" dirty="0"/>
              <a:t>實現</a:t>
            </a:r>
            <a:r>
              <a:rPr lang="zh-TW" altLang="zh-TW" sz="2400" dirty="0"/>
              <a:t>促進經濟發展之政府政策。在政策作為背後支撐的力量之下，各重大開發計畫均得任意尋找理由和藉口續行 </a:t>
            </a:r>
          </a:p>
          <a:p>
            <a:endParaRPr kumimoji="1" lang="zh-TW" altLang="en-US" dirty="0"/>
          </a:p>
        </p:txBody>
      </p:sp>
    </p:spTree>
    <p:extLst>
      <p:ext uri="{BB962C8B-B14F-4D97-AF65-F5344CB8AC3E}">
        <p14:creationId xmlns:p14="http://schemas.microsoft.com/office/powerpoint/2010/main" val="1674128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806993" y="286603"/>
            <a:ext cx="11239864" cy="1450756"/>
          </a:xfrm>
          <a:prstGeom prst="rect">
            <a:avLst/>
          </a:prstGeom>
          <a:noFill/>
          <a:ln>
            <a:noFill/>
          </a:ln>
        </p:spPr>
        <p:txBody>
          <a:bodyPr lIns="91425" tIns="45700" rIns="91425" bIns="45700" anchor="b" anchorCtr="0">
            <a:noAutofit/>
          </a:bodyPr>
          <a:lstStyle/>
          <a:p>
            <a:pPr marL="0" marR="0" lvl="0" indent="0" rtl="0">
              <a:lnSpc>
                <a:spcPct val="85000"/>
              </a:lnSpc>
              <a:spcBef>
                <a:spcPts val="0"/>
              </a:spcBef>
              <a:buClr>
                <a:srgbClr val="3F3F3F"/>
              </a:buClr>
              <a:buSzPct val="25000"/>
              <a:buFont typeface="Calibri"/>
              <a:buNone/>
            </a:pPr>
            <a:r>
              <a:rPr lang="zh-TW" sz="4800" b="1" i="0" u="none" strike="noStrike" cap="none" dirty="0">
                <a:solidFill>
                  <a:srgbClr val="3F3F3F"/>
                </a:solidFill>
                <a:latin typeface="Calibri"/>
                <a:ea typeface="Calibri"/>
                <a:cs typeface="Calibri"/>
                <a:sym typeface="Calibri"/>
              </a:rPr>
              <a:t>原告具備提出第一項訴之聲明之訴訟權能</a:t>
            </a:r>
          </a:p>
        </p:txBody>
      </p:sp>
      <p:sp>
        <p:nvSpPr>
          <p:cNvPr id="193" name="Shape 193"/>
          <p:cNvSpPr txBox="1">
            <a:spLocks noGrp="1"/>
          </p:cNvSpPr>
          <p:nvPr>
            <p:ph type="body" idx="1"/>
          </p:nvPr>
        </p:nvSpPr>
        <p:spPr>
          <a:xfrm>
            <a:off x="1097279" y="1845733"/>
            <a:ext cx="10060576" cy="4504266"/>
          </a:xfrm>
          <a:prstGeom prst="rect">
            <a:avLst/>
          </a:prstGeom>
          <a:noFill/>
          <a:ln>
            <a:noFill/>
          </a:ln>
        </p:spPr>
        <p:txBody>
          <a:bodyPr lIns="0" tIns="45700" rIns="0" bIns="45700" anchor="t" anchorCtr="0">
            <a:noAutofit/>
          </a:bodyPr>
          <a:lstStyle/>
          <a:p>
            <a:pPr marL="91440" marR="0" lvl="0" indent="-91440" algn="l" rtl="0">
              <a:lnSpc>
                <a:spcPct val="140000"/>
              </a:lnSpc>
              <a:spcBef>
                <a:spcPts val="0"/>
              </a:spcBef>
              <a:spcAft>
                <a:spcPts val="0"/>
              </a:spcAft>
              <a:buClr>
                <a:srgbClr val="3F3F3F"/>
              </a:buClr>
              <a:buSzPct val="98709"/>
              <a:buFont typeface="Noto Sans Symbols"/>
              <a:buChar char="●"/>
            </a:pPr>
            <a:r>
              <a:rPr lang="zh-TW" sz="3060" b="0" i="0" u="none" strike="noStrike" cap="none">
                <a:solidFill>
                  <a:srgbClr val="3F3F3F"/>
                </a:solidFill>
                <a:latin typeface="Calibri"/>
                <a:ea typeface="Calibri"/>
                <a:cs typeface="Calibri"/>
                <a:sym typeface="Calibri"/>
              </a:rPr>
              <a:t>環評法第 7 條</a:t>
            </a:r>
          </a:p>
          <a:p>
            <a:pPr marL="566928" marR="0" lvl="2" indent="-185928" algn="l" rtl="0">
              <a:lnSpc>
                <a:spcPct val="140000"/>
              </a:lnSpc>
              <a:spcBef>
                <a:spcPts val="0"/>
              </a:spcBef>
              <a:spcAft>
                <a:spcPts val="0"/>
              </a:spcAft>
              <a:buClr>
                <a:srgbClr val="3F3F3F"/>
              </a:buClr>
              <a:buSzPct val="101346"/>
              <a:buFont typeface="Noto Sans Symbols"/>
              <a:buChar char="−"/>
            </a:pPr>
            <a:r>
              <a:rPr lang="zh-TW" sz="2635" b="0" i="0" u="none" strike="noStrike" cap="none">
                <a:solidFill>
                  <a:srgbClr val="3F3F3F"/>
                </a:solidFill>
                <a:latin typeface="Calibri"/>
                <a:ea typeface="Calibri"/>
                <a:cs typeface="Calibri"/>
                <a:sym typeface="Calibri"/>
              </a:rPr>
              <a:t>課與開發單位若欲實施開發行為，即負有完成環境影響評估並檢具相關說明之義務 </a:t>
            </a:r>
          </a:p>
          <a:p>
            <a:pPr marL="566928" marR="0" lvl="2" indent="-185928" algn="l" rtl="0">
              <a:lnSpc>
                <a:spcPct val="140000"/>
              </a:lnSpc>
              <a:spcBef>
                <a:spcPts val="0"/>
              </a:spcBef>
              <a:spcAft>
                <a:spcPts val="0"/>
              </a:spcAft>
              <a:buClr>
                <a:srgbClr val="3F3F3F"/>
              </a:buClr>
              <a:buSzPct val="101346"/>
              <a:buFont typeface="Noto Sans Symbols"/>
              <a:buChar char="−"/>
            </a:pPr>
            <a:r>
              <a:rPr lang="zh-TW" sz="2635" b="0" i="0" u="none" strike="noStrike" cap="none">
                <a:solidFill>
                  <a:srgbClr val="3F3F3F"/>
                </a:solidFill>
                <a:latin typeface="Calibri"/>
                <a:ea typeface="Calibri"/>
                <a:cs typeface="Calibri"/>
                <a:sym typeface="Calibri"/>
              </a:rPr>
              <a:t>無法直接得出主管機關負有命開發單位實施環境影響評估之義務</a:t>
            </a:r>
          </a:p>
          <a:p>
            <a:pPr marL="91440" marR="0" lvl="1" indent="-91440" algn="l" rtl="0">
              <a:lnSpc>
                <a:spcPct val="140000"/>
              </a:lnSpc>
              <a:spcBef>
                <a:spcPts val="0"/>
              </a:spcBef>
              <a:spcAft>
                <a:spcPts val="0"/>
              </a:spcAft>
              <a:buClr>
                <a:srgbClr val="3F3F3F"/>
              </a:buClr>
              <a:buSzPct val="98709"/>
              <a:buFont typeface="Noto Sans Symbols"/>
              <a:buChar char="●"/>
            </a:pPr>
            <a:r>
              <a:rPr lang="zh-TW" sz="3060" b="0" i="0" u="none" strike="noStrike" cap="none">
                <a:solidFill>
                  <a:srgbClr val="3F3F3F"/>
                </a:solidFill>
                <a:latin typeface="Calibri"/>
                <a:ea typeface="Calibri"/>
                <a:cs typeface="Calibri"/>
                <a:sym typeface="Calibri"/>
              </a:rPr>
              <a:t>環評法 14 條反面</a:t>
            </a:r>
          </a:p>
          <a:p>
            <a:pPr marL="708660" marR="0" lvl="3" indent="-353060" algn="l" rtl="0">
              <a:lnSpc>
                <a:spcPct val="140000"/>
              </a:lnSpc>
              <a:spcBef>
                <a:spcPts val="0"/>
              </a:spcBef>
              <a:spcAft>
                <a:spcPts val="0"/>
              </a:spcAft>
              <a:buClr>
                <a:srgbClr val="3F3F3F"/>
              </a:buClr>
              <a:buSzPct val="99655"/>
              <a:buFont typeface="Noto Sans Symbols"/>
              <a:buChar char="−"/>
            </a:pPr>
            <a:r>
              <a:rPr lang="zh-TW" sz="2890" b="0" i="0" u="none" strike="noStrike" cap="none">
                <a:solidFill>
                  <a:srgbClr val="3F3F3F"/>
                </a:solidFill>
                <a:latin typeface="Calibri"/>
                <a:ea typeface="Calibri"/>
                <a:cs typeface="Calibri"/>
                <a:sym typeface="Calibri"/>
              </a:rPr>
              <a:t>須於完成環境影響說明書之審查或評估書認可後，始得做成有效的開發行為許可處分 </a:t>
            </a:r>
          </a:p>
        </p:txBody>
      </p:sp>
    </p:spTree>
    <p:extLst>
      <p:ext uri="{BB962C8B-B14F-4D97-AF65-F5344CB8AC3E}">
        <p14:creationId xmlns:p14="http://schemas.microsoft.com/office/powerpoint/2010/main" val="3010924136"/>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806993" y="1823236"/>
            <a:ext cx="11094720" cy="4023360"/>
          </a:xfrm>
          <a:prstGeom prst="rect">
            <a:avLst/>
          </a:prstGeom>
          <a:noFill/>
          <a:ln>
            <a:noFill/>
          </a:ln>
        </p:spPr>
        <p:txBody>
          <a:bodyPr lIns="0" tIns="45700" rIns="0" bIns="45700" anchor="t" anchorCtr="0">
            <a:noAutofit/>
          </a:bodyPr>
          <a:lstStyle/>
          <a:p>
            <a:pPr marL="91440" marR="0" lvl="0" indent="-91440" algn="l" rtl="0">
              <a:lnSpc>
                <a:spcPct val="150000"/>
              </a:lnSpc>
              <a:spcBef>
                <a:spcPts val="0"/>
              </a:spcBef>
              <a:spcAft>
                <a:spcPts val="0"/>
              </a:spcAft>
              <a:buClr>
                <a:srgbClr val="3F3F3F"/>
              </a:buClr>
              <a:buSzPct val="100000"/>
              <a:buFont typeface="Noto Sans Symbols"/>
              <a:buChar char="●"/>
            </a:pPr>
            <a:r>
              <a:rPr lang="zh-TW" sz="4000" b="0" i="0" u="none" strike="noStrike" cap="none" dirty="0">
                <a:solidFill>
                  <a:srgbClr val="3F3F3F"/>
                </a:solidFill>
                <a:latin typeface="Calibri"/>
                <a:ea typeface="Calibri"/>
                <a:cs typeface="Calibri"/>
                <a:sym typeface="Calibri"/>
              </a:rPr>
              <a:t>本案脈絡</a:t>
            </a:r>
          </a:p>
          <a:p>
            <a:pPr marL="384048" marR="0" lvl="1" indent="-193548" algn="l" rtl="0">
              <a:lnSpc>
                <a:spcPct val="150000"/>
              </a:lnSpc>
              <a:spcBef>
                <a:spcPts val="0"/>
              </a:spcBef>
              <a:spcAft>
                <a:spcPts val="0"/>
              </a:spcAft>
              <a:buClr>
                <a:srgbClr val="3F3F3F"/>
              </a:buClr>
              <a:buSzPct val="100000"/>
              <a:buFont typeface="Noto Sans Symbols"/>
              <a:buChar char="−"/>
            </a:pPr>
            <a:r>
              <a:rPr lang="zh-TW" sz="2600" b="0" i="0" u="none" strike="noStrike" cap="none" dirty="0">
                <a:solidFill>
                  <a:srgbClr val="3F3F3F"/>
                </a:solidFill>
                <a:latin typeface="Calibri"/>
                <a:ea typeface="Calibri"/>
                <a:cs typeface="Calibri"/>
                <a:sym typeface="Calibri"/>
              </a:rPr>
              <a:t>桃園機場開發案屬於政府推行之開發案，許可的核發幾無否准之</a:t>
            </a:r>
            <a:r>
              <a:rPr lang="zh-TW" sz="2600" b="0" i="0" u="none" strike="noStrike" cap="none" dirty="0" smtClean="0">
                <a:solidFill>
                  <a:srgbClr val="3F3F3F"/>
                </a:solidFill>
                <a:latin typeface="Calibri"/>
                <a:ea typeface="Calibri"/>
                <a:cs typeface="Calibri"/>
                <a:sym typeface="Calibri"/>
              </a:rPr>
              <a:t>可能</a:t>
            </a:r>
            <a:endParaRPr lang="en-US" altLang="zh-TW" sz="2600" b="0" i="0" u="none" strike="noStrike" cap="none" dirty="0" smtClean="0">
              <a:solidFill>
                <a:srgbClr val="3F3F3F"/>
              </a:solidFill>
              <a:latin typeface="Calibri"/>
              <a:ea typeface="Calibri"/>
              <a:cs typeface="Calibri"/>
              <a:sym typeface="Calibri"/>
            </a:endParaRPr>
          </a:p>
          <a:p>
            <a:pPr marL="384048" marR="0" lvl="1" indent="-193548" algn="l" rtl="0">
              <a:lnSpc>
                <a:spcPct val="150000"/>
              </a:lnSpc>
              <a:spcBef>
                <a:spcPts val="0"/>
              </a:spcBef>
              <a:spcAft>
                <a:spcPts val="0"/>
              </a:spcAft>
              <a:buClr>
                <a:srgbClr val="3F3F3F"/>
              </a:buClr>
              <a:buSzPct val="100000"/>
              <a:buFont typeface="Noto Sans Symbols"/>
              <a:buChar char="−"/>
            </a:pPr>
            <a:r>
              <a:rPr lang="zh-TW" sz="2600" b="0" i="0" u="none" strike="noStrike" cap="none" dirty="0" smtClean="0">
                <a:solidFill>
                  <a:srgbClr val="3F3F3F"/>
                </a:solidFill>
                <a:latin typeface="Calibri"/>
                <a:ea typeface="Calibri"/>
                <a:cs typeface="Calibri"/>
                <a:sym typeface="Calibri"/>
              </a:rPr>
              <a:t>依照環評</a:t>
            </a:r>
            <a:r>
              <a:rPr lang="zh-TW" sz="2600" b="0" i="0" u="none" strike="noStrike" cap="none" dirty="0">
                <a:solidFill>
                  <a:srgbClr val="3F3F3F"/>
                </a:solidFill>
                <a:latin typeface="Calibri"/>
                <a:ea typeface="Calibri"/>
                <a:cs typeface="Calibri"/>
                <a:sym typeface="Calibri"/>
              </a:rPr>
              <a:t>法第 7 +14條：已課與被告機關命開發單位進行環境影響評估之義務</a:t>
            </a:r>
          </a:p>
          <a:p>
            <a:pPr marL="480060" marR="0" lvl="0" indent="-480060" algn="l" rtl="0">
              <a:lnSpc>
                <a:spcPct val="150000"/>
              </a:lnSpc>
              <a:spcBef>
                <a:spcPts val="0"/>
              </a:spcBef>
              <a:spcAft>
                <a:spcPts val="0"/>
              </a:spcAft>
              <a:buClr>
                <a:srgbClr val="3F3F3F"/>
              </a:buClr>
              <a:buSzPct val="100000"/>
              <a:buFont typeface="Noto Sans Symbols"/>
              <a:buChar char="●"/>
            </a:pPr>
            <a:r>
              <a:rPr lang="zh-TW" sz="3600" b="0" i="0" u="none" strike="noStrike" cap="none" dirty="0">
                <a:solidFill>
                  <a:srgbClr val="3F3F3F"/>
                </a:solidFill>
                <a:latin typeface="Calibri"/>
                <a:ea typeface="Calibri"/>
                <a:cs typeface="Calibri"/>
                <a:sym typeface="Calibri"/>
              </a:rPr>
              <a:t>聲明請求被告命開發單位實施環評具備訴訟權能</a:t>
            </a:r>
          </a:p>
          <a:p>
            <a:pPr marL="91440" marR="0" lvl="0" indent="-91440" algn="l" rtl="0">
              <a:lnSpc>
                <a:spcPct val="90000"/>
              </a:lnSpc>
              <a:spcBef>
                <a:spcPts val="1200"/>
              </a:spcBef>
              <a:spcAft>
                <a:spcPts val="0"/>
              </a:spcAft>
              <a:buClr>
                <a:schemeClr val="accent1"/>
              </a:buClr>
              <a:buSzPct val="100000"/>
              <a:buFont typeface="Calibri"/>
              <a:buNone/>
            </a:pPr>
            <a:endParaRPr sz="2000" b="0" i="0" u="none" strike="noStrike" cap="none" dirty="0">
              <a:solidFill>
                <a:srgbClr val="3F3F3F"/>
              </a:solidFill>
              <a:latin typeface="Calibri"/>
              <a:ea typeface="Calibri"/>
              <a:cs typeface="Calibri"/>
              <a:sym typeface="Calibri"/>
            </a:endParaRPr>
          </a:p>
        </p:txBody>
      </p:sp>
      <p:sp>
        <p:nvSpPr>
          <p:cNvPr id="199" name="Shape 199"/>
          <p:cNvSpPr txBox="1">
            <a:spLocks noGrp="1"/>
          </p:cNvSpPr>
          <p:nvPr>
            <p:ph type="title"/>
          </p:nvPr>
        </p:nvSpPr>
        <p:spPr>
          <a:xfrm>
            <a:off x="806992" y="286603"/>
            <a:ext cx="11385007" cy="1450756"/>
          </a:xfrm>
          <a:prstGeom prst="rect">
            <a:avLst/>
          </a:prstGeom>
          <a:noFill/>
          <a:ln>
            <a:noFill/>
          </a:ln>
        </p:spPr>
        <p:txBody>
          <a:bodyPr lIns="91425" tIns="45700" rIns="91425" bIns="45700" anchor="b" anchorCtr="0">
            <a:noAutofit/>
          </a:bodyPr>
          <a:lstStyle/>
          <a:p>
            <a:pPr marL="0" marR="0" lvl="0" indent="0" rtl="0">
              <a:lnSpc>
                <a:spcPct val="85000"/>
              </a:lnSpc>
              <a:spcBef>
                <a:spcPts val="0"/>
              </a:spcBef>
              <a:buClr>
                <a:srgbClr val="3F3F3F"/>
              </a:buClr>
              <a:buSzPct val="25000"/>
              <a:buFont typeface="Calibri"/>
              <a:buNone/>
            </a:pPr>
            <a:r>
              <a:rPr lang="zh-TW" sz="4800" b="1" i="0" u="none" strike="noStrike" cap="none" dirty="0">
                <a:solidFill>
                  <a:srgbClr val="3F3F3F"/>
                </a:solidFill>
                <a:latin typeface="Calibri"/>
                <a:ea typeface="Calibri"/>
                <a:cs typeface="Calibri"/>
                <a:sym typeface="Calibri"/>
              </a:rPr>
              <a:t>原告具備提出第一項訴之聲明之訴訟權能</a:t>
            </a:r>
          </a:p>
        </p:txBody>
      </p:sp>
    </p:spTree>
    <p:extLst>
      <p:ext uri="{BB962C8B-B14F-4D97-AF65-F5344CB8AC3E}">
        <p14:creationId xmlns:p14="http://schemas.microsoft.com/office/powerpoint/2010/main" val="142742119"/>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訴之聲明</a:t>
            </a:r>
            <a:endParaRPr lang="zh-TW" altLang="en-US" b="1" dirty="0"/>
          </a:p>
        </p:txBody>
      </p:sp>
      <p:sp>
        <p:nvSpPr>
          <p:cNvPr id="3" name="文字版面配置區 2"/>
          <p:cNvSpPr>
            <a:spLocks noGrp="1"/>
          </p:cNvSpPr>
          <p:nvPr>
            <p:ph type="body" idx="1"/>
          </p:nvPr>
        </p:nvSpPr>
        <p:spPr/>
        <p:txBody>
          <a:bodyPr/>
          <a:lstStyle/>
          <a:p>
            <a:r>
              <a:rPr lang="zh-TW" altLang="en-US" sz="2400" b="1" dirty="0"/>
              <a:t>一、	被告應函請開發單位交通部民航局及桃園國際機場股份有限公司，應就擴建桃園國際機場園區之開發行為，</a:t>
            </a:r>
            <a:r>
              <a:rPr lang="zh-TW" altLang="en-US" sz="2400" b="1" dirty="0">
                <a:solidFill>
                  <a:srgbClr val="FF0000"/>
                </a:solidFill>
              </a:rPr>
              <a:t>實施第一階段環境影響評估</a:t>
            </a:r>
            <a:r>
              <a:rPr lang="zh-TW" altLang="en-US" sz="2400" b="1" dirty="0"/>
              <a:t>，並作成環境影響說明書，向目的事業主管機關交通部提出，並由目的事業主管機關轉送被告審查。</a:t>
            </a:r>
          </a:p>
          <a:p>
            <a:endParaRPr lang="zh-TW" altLang="en-US" sz="2400" b="1" dirty="0"/>
          </a:p>
          <a:p>
            <a:r>
              <a:rPr lang="zh-TW" altLang="en-US" sz="2400" b="1" dirty="0"/>
              <a:t>二、	被告應轉請目的事業主管機關交通部，命開發單位於被告就擴建桃園國際機場園區之開發行為完成環境影響評估審查前，</a:t>
            </a:r>
            <a:r>
              <a:rPr lang="zh-TW" altLang="en-US" sz="2400" b="1" dirty="0">
                <a:solidFill>
                  <a:srgbClr val="FF0000"/>
                </a:solidFill>
              </a:rPr>
              <a:t>停止實施開發行為</a:t>
            </a:r>
            <a:r>
              <a:rPr lang="zh-TW" altLang="en-US" sz="2400" b="1" dirty="0" smtClean="0"/>
              <a:t>。</a:t>
            </a:r>
            <a:endParaRPr lang="en-US" altLang="zh-TW" sz="2400" b="1" dirty="0" smtClean="0"/>
          </a:p>
          <a:p>
            <a:endParaRPr lang="en-US" altLang="zh-TW" sz="2400" b="1" dirty="0"/>
          </a:p>
          <a:p>
            <a:r>
              <a:rPr lang="zh-TW" altLang="en-US" sz="2400" b="1" dirty="0"/>
              <a:t>三、被告應給付原告適當之律師費用及其他訴訟費用。</a:t>
            </a:r>
          </a:p>
          <a:p>
            <a:endParaRPr lang="zh-TW" altLang="en-US" dirty="0"/>
          </a:p>
        </p:txBody>
      </p:sp>
    </p:spTree>
    <p:extLst>
      <p:ext uri="{BB962C8B-B14F-4D97-AF65-F5344CB8AC3E}">
        <p14:creationId xmlns:p14="http://schemas.microsoft.com/office/powerpoint/2010/main" val="4050498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594358"/>
            <a:ext cx="3200399" cy="2286000"/>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buClr>
                <a:srgbClr val="FFFFFF"/>
              </a:buClr>
              <a:buSzPct val="25000"/>
              <a:buFont typeface="Calibri"/>
              <a:buNone/>
            </a:pPr>
            <a:r>
              <a:rPr lang="zh-TW" sz="4800" b="0" i="0" u="none" strike="noStrike" cap="none" dirty="0">
                <a:solidFill>
                  <a:srgbClr val="FFFFFF"/>
                </a:solidFill>
                <a:latin typeface="Calibri"/>
                <a:ea typeface="Calibri"/>
                <a:cs typeface="Calibri"/>
                <a:sym typeface="Calibri"/>
              </a:rPr>
              <a:t>實體事項</a:t>
            </a:r>
          </a:p>
        </p:txBody>
      </p:sp>
      <p:sp>
        <p:nvSpPr>
          <p:cNvPr id="206" name="Shape 206"/>
          <p:cNvSpPr txBox="1">
            <a:spLocks noGrp="1"/>
          </p:cNvSpPr>
          <p:nvPr>
            <p:ph type="body" idx="2"/>
          </p:nvPr>
        </p:nvSpPr>
        <p:spPr>
          <a:xfrm>
            <a:off x="457200" y="2926080"/>
            <a:ext cx="3200399" cy="3379124"/>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Calibri"/>
              <a:buNone/>
            </a:pPr>
            <a:endParaRPr sz="1500" b="0" i="0" u="none" strike="noStrike" cap="none" dirty="0">
              <a:solidFill>
                <a:srgbClr val="FFFFFF"/>
              </a:solidFill>
              <a:latin typeface="Calibri"/>
              <a:ea typeface="Calibri"/>
              <a:cs typeface="Calibri"/>
              <a:sym typeface="Calibri"/>
            </a:endParaRPr>
          </a:p>
        </p:txBody>
      </p:sp>
      <p:sp>
        <p:nvSpPr>
          <p:cNvPr id="205" name="Shape 205"/>
          <p:cNvSpPr txBox="1">
            <a:spLocks noGrp="1"/>
          </p:cNvSpPr>
          <p:nvPr>
            <p:ph type="body" idx="1"/>
          </p:nvPr>
        </p:nvSpPr>
        <p:spPr>
          <a:xfrm>
            <a:off x="4266974" y="1457605"/>
            <a:ext cx="7601802" cy="4705003"/>
          </a:xfrm>
          <a:prstGeom prst="rect">
            <a:avLst/>
          </a:prstGeom>
          <a:noFill/>
          <a:ln>
            <a:noFill/>
          </a:ln>
        </p:spPr>
        <p:txBody>
          <a:bodyPr lIns="0" tIns="45700" rIns="0" bIns="45700" anchor="t" anchorCtr="0">
            <a:noAutofit/>
          </a:bodyPr>
          <a:lstStyle/>
          <a:p>
            <a:pPr marL="0" marR="0" lvl="0" indent="0" algn="l" rtl="0">
              <a:lnSpc>
                <a:spcPct val="100000"/>
              </a:lnSpc>
              <a:spcBef>
                <a:spcPts val="0"/>
              </a:spcBef>
              <a:spcAft>
                <a:spcPts val="0"/>
              </a:spcAft>
              <a:buClr>
                <a:srgbClr val="3F3F3F"/>
              </a:buClr>
              <a:buSzPct val="25000"/>
              <a:buFont typeface="Calibri"/>
              <a:buNone/>
            </a:pPr>
            <a:endParaRPr b="0" i="0" u="none" strike="noStrike" cap="none" dirty="0">
              <a:solidFill>
                <a:srgbClr val="3F3F3F"/>
              </a:solidFill>
              <a:sym typeface="Calibri"/>
            </a:endParaRPr>
          </a:p>
          <a:p>
            <a:pPr marL="0" marR="0" lvl="0" indent="0" algn="l" rtl="0">
              <a:lnSpc>
                <a:spcPct val="100000"/>
              </a:lnSpc>
              <a:spcBef>
                <a:spcPts val="0"/>
              </a:spcBef>
              <a:spcAft>
                <a:spcPts val="0"/>
              </a:spcAft>
              <a:buClr>
                <a:srgbClr val="3F3F3F"/>
              </a:buClr>
              <a:buSzPct val="25000"/>
              <a:buFont typeface="Calibri"/>
              <a:buNone/>
            </a:pPr>
            <a:r>
              <a:rPr lang="zh-TW" altLang="en-US" b="0" i="0" u="none" strike="noStrike" cap="none" dirty="0" smtClean="0">
                <a:solidFill>
                  <a:srgbClr val="3F3F3F"/>
                </a:solidFill>
                <a:sym typeface="Calibri"/>
              </a:rPr>
              <a:t>一</a:t>
            </a:r>
            <a:r>
              <a:rPr lang="zh-TW" b="0" i="0" u="none" strike="noStrike" cap="none" dirty="0" smtClean="0">
                <a:solidFill>
                  <a:srgbClr val="3F3F3F"/>
                </a:solidFill>
                <a:sym typeface="Calibri"/>
              </a:rPr>
              <a:t>、</a:t>
            </a:r>
            <a:r>
              <a:rPr lang="zh-TW" b="1" i="0" u="none" strike="noStrike" cap="none" dirty="0">
                <a:solidFill>
                  <a:srgbClr val="3F3F3F"/>
                </a:solidFill>
                <a:sym typeface="Calibri"/>
              </a:rPr>
              <a:t>系爭</a:t>
            </a:r>
            <a:r>
              <a:rPr lang="zh-TW" b="1" i="0" u="none" strike="noStrike" cap="none" dirty="0" smtClean="0">
                <a:solidFill>
                  <a:srgbClr val="3F3F3F"/>
                </a:solidFill>
                <a:sym typeface="Calibri"/>
              </a:rPr>
              <a:t>開發行為</a:t>
            </a:r>
            <a:r>
              <a:rPr lang="zh-TW" b="1" i="0" u="none" strike="noStrike" cap="none" dirty="0">
                <a:solidFill>
                  <a:srgbClr val="3F3F3F"/>
                </a:solidFill>
                <a:sym typeface="Calibri"/>
              </a:rPr>
              <a:t>確已進入規劃階段而開始實施</a:t>
            </a:r>
            <a:r>
              <a:rPr lang="zh-TW" b="1" i="0" u="none" strike="noStrike" cap="none" dirty="0" smtClean="0">
                <a:solidFill>
                  <a:srgbClr val="3F3F3F"/>
                </a:solidFill>
                <a:sym typeface="Calibri"/>
              </a:rPr>
              <a:t>。</a:t>
            </a:r>
            <a:endParaRPr lang="en-US" altLang="zh-TW" b="1" i="0" u="none" strike="noStrike" cap="none" dirty="0" smtClean="0">
              <a:solidFill>
                <a:srgbClr val="3F3F3F"/>
              </a:solidFill>
              <a:sym typeface="Calibri"/>
            </a:endParaRPr>
          </a:p>
          <a:p>
            <a:pPr marL="0" marR="0" lvl="0" indent="0" algn="l" rtl="0">
              <a:lnSpc>
                <a:spcPct val="100000"/>
              </a:lnSpc>
              <a:spcBef>
                <a:spcPts val="0"/>
              </a:spcBef>
              <a:spcAft>
                <a:spcPts val="0"/>
              </a:spcAft>
              <a:buClr>
                <a:srgbClr val="3F3F3F"/>
              </a:buClr>
              <a:buSzPct val="25000"/>
              <a:buFont typeface="Calibri"/>
              <a:buNone/>
            </a:pPr>
            <a:endParaRPr lang="zh-TW" b="1" i="0" u="none" strike="noStrike" cap="none" dirty="0" smtClean="0">
              <a:solidFill>
                <a:srgbClr val="3F3F3F"/>
              </a:solidFill>
              <a:sym typeface="Calibri"/>
            </a:endParaRPr>
          </a:p>
          <a:p>
            <a:pPr marL="0" lvl="0" indent="0">
              <a:lnSpc>
                <a:spcPct val="100000"/>
              </a:lnSpc>
              <a:spcBef>
                <a:spcPts val="0"/>
              </a:spcBef>
              <a:spcAft>
                <a:spcPts val="0"/>
              </a:spcAft>
              <a:buClr>
                <a:srgbClr val="3F3F3F"/>
              </a:buClr>
              <a:buSzPct val="25000"/>
              <a:buNone/>
            </a:pPr>
            <a:r>
              <a:rPr lang="zh-TW" altLang="en-US" b="1" dirty="0" smtClean="0"/>
              <a:t>二、系</a:t>
            </a:r>
            <a:r>
              <a:rPr lang="zh-TW" altLang="en-US" b="1" dirty="0"/>
              <a:t>爭開發行為的範圍，係指整個擴建桃園</a:t>
            </a:r>
            <a:r>
              <a:rPr lang="zh-TW" altLang="en-US" b="1" dirty="0" smtClean="0"/>
              <a:t>國際機場園區行為之</a:t>
            </a:r>
            <a:endParaRPr lang="en-US" altLang="zh-TW" b="1" dirty="0" smtClean="0"/>
          </a:p>
          <a:p>
            <a:pPr marL="0" lvl="0" indent="0">
              <a:lnSpc>
                <a:spcPct val="100000"/>
              </a:lnSpc>
              <a:spcBef>
                <a:spcPts val="0"/>
              </a:spcBef>
              <a:spcAft>
                <a:spcPts val="0"/>
              </a:spcAft>
              <a:buClr>
                <a:srgbClr val="3F3F3F"/>
              </a:buClr>
              <a:buSzPct val="25000"/>
              <a:buNone/>
            </a:pPr>
            <a:r>
              <a:rPr lang="zh-TW" altLang="en-US" b="1" dirty="0" smtClean="0"/>
              <a:t>         規劃、進行及完成後之使用。</a:t>
            </a:r>
            <a:endParaRPr lang="en-US" altLang="zh-TW" b="1" dirty="0" smtClean="0"/>
          </a:p>
          <a:p>
            <a:pPr marL="0" lvl="0" indent="0">
              <a:lnSpc>
                <a:spcPct val="100000"/>
              </a:lnSpc>
              <a:spcBef>
                <a:spcPts val="0"/>
              </a:spcBef>
              <a:spcAft>
                <a:spcPts val="0"/>
              </a:spcAft>
              <a:buClr>
                <a:srgbClr val="3F3F3F"/>
              </a:buClr>
              <a:buSzPct val="25000"/>
              <a:buNone/>
            </a:pPr>
            <a:endParaRPr lang="en-US" altLang="zh-TW" b="1" dirty="0" smtClean="0"/>
          </a:p>
          <a:p>
            <a:pPr marL="0" lvl="0" indent="0">
              <a:lnSpc>
                <a:spcPct val="100000"/>
              </a:lnSpc>
              <a:spcBef>
                <a:spcPts val="0"/>
              </a:spcBef>
              <a:spcAft>
                <a:spcPts val="0"/>
              </a:spcAft>
              <a:buClr>
                <a:srgbClr val="3F3F3F"/>
              </a:buClr>
              <a:buSzPct val="25000"/>
              <a:buNone/>
            </a:pPr>
            <a:r>
              <a:rPr lang="zh-TW" altLang="en-US" b="1" dirty="0" smtClean="0"/>
              <a:t>三、系</a:t>
            </a:r>
            <a:r>
              <a:rPr lang="zh-TW" altLang="en-US" b="1" dirty="0"/>
              <a:t>爭開發行為為一個開發行為，辦理環評當然須</a:t>
            </a:r>
            <a:r>
              <a:rPr lang="zh-TW" altLang="en-US" b="1" dirty="0" smtClean="0"/>
              <a:t>對包含</a:t>
            </a:r>
            <a:r>
              <a:rPr lang="zh-TW" altLang="en-US" b="1" dirty="0"/>
              <a:t>「</a:t>
            </a:r>
            <a:r>
              <a:rPr lang="zh-TW" altLang="en-US" b="1" dirty="0" smtClean="0"/>
              <a:t>機場</a:t>
            </a:r>
            <a:endParaRPr lang="en-US" altLang="zh-TW" b="1" dirty="0" smtClean="0"/>
          </a:p>
          <a:p>
            <a:pPr marL="0" lvl="0" indent="0">
              <a:lnSpc>
                <a:spcPct val="100000"/>
              </a:lnSpc>
              <a:spcBef>
                <a:spcPts val="0"/>
              </a:spcBef>
              <a:spcAft>
                <a:spcPts val="0"/>
              </a:spcAft>
              <a:buClr>
                <a:srgbClr val="3F3F3F"/>
              </a:buClr>
              <a:buSzPct val="25000"/>
              <a:buNone/>
            </a:pPr>
            <a:r>
              <a:rPr lang="zh-TW" altLang="en-US" b="1" dirty="0"/>
              <a:t> </a:t>
            </a:r>
            <a:r>
              <a:rPr lang="zh-TW" altLang="en-US" b="1" dirty="0" smtClean="0"/>
              <a:t>        專用</a:t>
            </a:r>
            <a:r>
              <a:rPr lang="zh-TW" altLang="en-US" b="1" dirty="0"/>
              <a:t>區」、「第二種自由貿易港區」</a:t>
            </a:r>
            <a:r>
              <a:rPr lang="zh-TW" altLang="en-US" b="1" dirty="0" smtClean="0"/>
              <a:t>之全部</a:t>
            </a:r>
            <a:r>
              <a:rPr lang="zh-TW" altLang="en-US" b="1" dirty="0"/>
              <a:t>範圍進行環評</a:t>
            </a:r>
            <a:r>
              <a:rPr lang="zh-TW" altLang="en-US" b="1" dirty="0" smtClean="0"/>
              <a:t>。</a:t>
            </a:r>
            <a:endParaRPr lang="en-US" altLang="zh-TW" b="1" dirty="0" smtClean="0"/>
          </a:p>
          <a:p>
            <a:pPr marL="0" lvl="0" indent="0">
              <a:lnSpc>
                <a:spcPct val="100000"/>
              </a:lnSpc>
              <a:spcBef>
                <a:spcPts val="0"/>
              </a:spcBef>
              <a:spcAft>
                <a:spcPts val="0"/>
              </a:spcAft>
              <a:buClr>
                <a:srgbClr val="3F3F3F"/>
              </a:buClr>
              <a:buSzPct val="25000"/>
              <a:buNone/>
            </a:pPr>
            <a:endParaRPr lang="en-US" altLang="zh-TW" b="1" dirty="0" smtClean="0"/>
          </a:p>
          <a:p>
            <a:pPr marL="0" lvl="0" indent="0">
              <a:lnSpc>
                <a:spcPct val="100000"/>
              </a:lnSpc>
              <a:spcBef>
                <a:spcPts val="0"/>
              </a:spcBef>
              <a:spcAft>
                <a:spcPts val="0"/>
              </a:spcAft>
              <a:buClr>
                <a:srgbClr val="3F3F3F"/>
              </a:buClr>
              <a:buSzPct val="25000"/>
              <a:buNone/>
            </a:pPr>
            <a:r>
              <a:rPr lang="zh-TW" altLang="en-US" b="1" dirty="0" smtClean="0"/>
              <a:t>四、系</a:t>
            </a:r>
            <a:r>
              <a:rPr lang="zh-TW" altLang="en-US" b="1" dirty="0"/>
              <a:t>爭開發行符合「開發行為應實施環境影響評估</a:t>
            </a:r>
            <a:r>
              <a:rPr lang="zh-TW" altLang="en-US" b="1" dirty="0" smtClean="0"/>
              <a:t>細目</a:t>
            </a:r>
            <a:r>
              <a:rPr lang="zh-TW" altLang="en-US" b="1" dirty="0"/>
              <a:t>及範圍</a:t>
            </a:r>
            <a:r>
              <a:rPr lang="zh-TW" altLang="en-US" b="1" dirty="0" smtClean="0"/>
              <a:t>認</a:t>
            </a:r>
            <a:endParaRPr lang="en-US" altLang="zh-TW" b="1" dirty="0" smtClean="0"/>
          </a:p>
          <a:p>
            <a:pPr marL="0" lvl="0" indent="0">
              <a:lnSpc>
                <a:spcPct val="100000"/>
              </a:lnSpc>
              <a:spcBef>
                <a:spcPts val="0"/>
              </a:spcBef>
              <a:spcAft>
                <a:spcPts val="0"/>
              </a:spcAft>
              <a:buClr>
                <a:srgbClr val="3F3F3F"/>
              </a:buClr>
              <a:buSzPct val="25000"/>
              <a:buNone/>
            </a:pPr>
            <a:r>
              <a:rPr lang="zh-TW" altLang="en-US" b="1" dirty="0"/>
              <a:t> </a:t>
            </a:r>
            <a:r>
              <a:rPr lang="zh-TW" altLang="en-US" b="1" dirty="0" smtClean="0"/>
              <a:t>        定</a:t>
            </a:r>
            <a:r>
              <a:rPr lang="zh-TW" altLang="en-US" b="1" dirty="0"/>
              <a:t>標準</a:t>
            </a:r>
            <a:r>
              <a:rPr lang="zh-TW" altLang="en-US" b="1" dirty="0" smtClean="0"/>
              <a:t>」，開發單位民航局和桃園國際機場股份有限公司應就 </a:t>
            </a:r>
            <a:endParaRPr lang="en-US" altLang="zh-TW" b="1" dirty="0" smtClean="0"/>
          </a:p>
          <a:p>
            <a:pPr marL="0" lvl="0" indent="0">
              <a:lnSpc>
                <a:spcPct val="100000"/>
              </a:lnSpc>
              <a:spcBef>
                <a:spcPts val="0"/>
              </a:spcBef>
              <a:spcAft>
                <a:spcPts val="0"/>
              </a:spcAft>
              <a:buClr>
                <a:srgbClr val="3F3F3F"/>
              </a:buClr>
              <a:buSzPct val="25000"/>
              <a:buNone/>
            </a:pPr>
            <a:r>
              <a:rPr lang="zh-TW" altLang="en-US" b="1" dirty="0"/>
              <a:t> </a:t>
            </a:r>
            <a:r>
              <a:rPr lang="zh-TW" altLang="en-US" b="1" dirty="0" smtClean="0"/>
              <a:t>        系爭開 發行為辦理第一階段環評。</a:t>
            </a:r>
            <a:endParaRPr lang="zh-TW" altLang="en-US" b="1" dirty="0"/>
          </a:p>
          <a:p>
            <a:pPr marL="0" lvl="0" indent="0">
              <a:lnSpc>
                <a:spcPct val="100000"/>
              </a:lnSpc>
              <a:spcBef>
                <a:spcPts val="0"/>
              </a:spcBef>
              <a:spcAft>
                <a:spcPts val="0"/>
              </a:spcAft>
              <a:buClr>
                <a:srgbClr val="3F3F3F"/>
              </a:buClr>
              <a:buSzPct val="25000"/>
              <a:buNone/>
            </a:pPr>
            <a:endParaRPr lang="en-US" altLang="zh-TW" sz="2400" b="1" dirty="0" smtClean="0"/>
          </a:p>
          <a:p>
            <a:pPr marL="0" lvl="0" indent="0">
              <a:lnSpc>
                <a:spcPct val="100000"/>
              </a:lnSpc>
              <a:spcBef>
                <a:spcPts val="0"/>
              </a:spcBef>
              <a:spcAft>
                <a:spcPts val="0"/>
              </a:spcAft>
              <a:buClr>
                <a:srgbClr val="3F3F3F"/>
              </a:buClr>
              <a:buSzPct val="25000"/>
              <a:buNone/>
            </a:pPr>
            <a:r>
              <a:rPr lang="zh-TW" altLang="en-US" b="1" dirty="0" smtClean="0"/>
              <a:t>五、被告應依環評法第</a:t>
            </a:r>
            <a:r>
              <a:rPr lang="en-US" altLang="zh-TW" b="1" dirty="0" smtClean="0"/>
              <a:t>23</a:t>
            </a:r>
            <a:r>
              <a:rPr lang="zh-TW" altLang="en-US" b="1" dirty="0" smtClean="0"/>
              <a:t>條第</a:t>
            </a:r>
            <a:r>
              <a:rPr lang="en-US" altLang="zh-TW" b="1" dirty="0" smtClean="0"/>
              <a:t>10</a:t>
            </a:r>
            <a:r>
              <a:rPr lang="zh-TW" altLang="en-US" b="1" dirty="0" smtClean="0"/>
              <a:t>項給付原告適當之律師費用和其他</a:t>
            </a:r>
            <a:endParaRPr lang="en-US" altLang="zh-TW" b="1" dirty="0" smtClean="0"/>
          </a:p>
          <a:p>
            <a:pPr marL="0" lvl="0" indent="0">
              <a:lnSpc>
                <a:spcPct val="100000"/>
              </a:lnSpc>
              <a:spcBef>
                <a:spcPts val="0"/>
              </a:spcBef>
              <a:spcAft>
                <a:spcPts val="0"/>
              </a:spcAft>
              <a:buClr>
                <a:srgbClr val="3F3F3F"/>
              </a:buClr>
              <a:buSzPct val="25000"/>
              <a:buNone/>
            </a:pPr>
            <a:r>
              <a:rPr lang="zh-TW" altLang="en-US" b="1" dirty="0"/>
              <a:t> </a:t>
            </a:r>
            <a:r>
              <a:rPr lang="zh-TW" altLang="en-US" b="1" dirty="0" smtClean="0"/>
              <a:t>         訴訟費用。</a:t>
            </a:r>
            <a:endParaRPr lang="en-US" altLang="zh-TW" b="1" dirty="0" smtClean="0"/>
          </a:p>
          <a:p>
            <a:pPr marL="0" lvl="0" indent="0">
              <a:lnSpc>
                <a:spcPct val="100000"/>
              </a:lnSpc>
              <a:spcBef>
                <a:spcPts val="0"/>
              </a:spcBef>
              <a:spcAft>
                <a:spcPts val="0"/>
              </a:spcAft>
              <a:buClr>
                <a:srgbClr val="3F3F3F"/>
              </a:buClr>
              <a:buSzPct val="25000"/>
              <a:buNone/>
            </a:pPr>
            <a:endParaRPr lang="zh-TW" altLang="en-US" sz="2400" b="1" dirty="0"/>
          </a:p>
          <a:p>
            <a:pPr marL="0" lvl="0" indent="0">
              <a:lnSpc>
                <a:spcPct val="100000"/>
              </a:lnSpc>
              <a:spcBef>
                <a:spcPts val="0"/>
              </a:spcBef>
              <a:spcAft>
                <a:spcPts val="0"/>
              </a:spcAft>
              <a:buClr>
                <a:srgbClr val="3F3F3F"/>
              </a:buClr>
              <a:buSzPct val="25000"/>
              <a:buNone/>
            </a:pPr>
            <a:endParaRPr lang="zh-TW" altLang="en-US" sz="2400" b="1" dirty="0"/>
          </a:p>
          <a:p>
            <a:pPr marL="0" marR="0" lvl="0" indent="0" algn="l" rtl="0">
              <a:lnSpc>
                <a:spcPct val="100000"/>
              </a:lnSpc>
              <a:spcBef>
                <a:spcPts val="0"/>
              </a:spcBef>
              <a:spcAft>
                <a:spcPts val="0"/>
              </a:spcAft>
              <a:buClr>
                <a:srgbClr val="3F3F3F"/>
              </a:buClr>
              <a:buSzPct val="25000"/>
              <a:buFont typeface="Calibri"/>
              <a:buNone/>
            </a:pPr>
            <a:endParaRPr sz="2400" b="1" i="0" u="none" strike="noStrike" cap="none" dirty="0">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rgbClr val="3F3F3F"/>
              </a:buClr>
              <a:buSzPct val="25000"/>
              <a:buFont typeface="Calibri"/>
              <a:buNone/>
            </a:pPr>
            <a:endParaRPr lang="zh-TW" sz="2400" b="1" i="0" u="none" strike="noStrike" cap="none" dirty="0">
              <a:solidFill>
                <a:srgbClr val="3F3F3F"/>
              </a:solidFill>
              <a:latin typeface="Calibri"/>
              <a:ea typeface="Calibri"/>
              <a:cs typeface="Calibri"/>
              <a:sym typeface="Calibri"/>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1097279" y="286603"/>
            <a:ext cx="10058399" cy="1450756"/>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buClr>
                <a:srgbClr val="3F3F3F"/>
              </a:buClr>
              <a:buSzPct val="25000"/>
              <a:buFont typeface="Calibri"/>
              <a:buNone/>
            </a:pPr>
            <a:r>
              <a:rPr lang="zh-TW" sz="4000" b="1" i="0" u="none" strike="noStrike" cap="none" dirty="0">
                <a:solidFill>
                  <a:srgbClr val="3F3F3F"/>
                </a:solidFill>
                <a:latin typeface="Calibri"/>
                <a:ea typeface="Calibri"/>
                <a:cs typeface="Calibri"/>
                <a:sym typeface="Calibri"/>
              </a:rPr>
              <a:t>系爭開發行為確已進入規劃階段而開始實施</a:t>
            </a:r>
          </a:p>
        </p:txBody>
      </p:sp>
      <p:sp>
        <p:nvSpPr>
          <p:cNvPr id="257" name="Shape 257"/>
          <p:cNvSpPr txBox="1">
            <a:spLocks noGrp="1"/>
          </p:cNvSpPr>
          <p:nvPr>
            <p:ph type="body" idx="1"/>
          </p:nvPr>
        </p:nvSpPr>
        <p:spPr>
          <a:xfrm>
            <a:off x="1097279" y="1845733"/>
            <a:ext cx="10058399" cy="4023360"/>
          </a:xfrm>
          <a:prstGeom prst="rect">
            <a:avLst/>
          </a:prstGeom>
          <a:noFill/>
          <a:ln>
            <a:noFill/>
          </a:ln>
        </p:spPr>
        <p:txBody>
          <a:bodyPr lIns="0" tIns="45700" rIns="0" bIns="45700" anchor="t" anchorCtr="0">
            <a:noAutofit/>
          </a:bodyPr>
          <a:lstStyle/>
          <a:p>
            <a:pPr marL="91440" marR="0" lvl="0" indent="-91440" algn="l" rtl="0">
              <a:lnSpc>
                <a:spcPct val="90000"/>
              </a:lnSpc>
              <a:spcBef>
                <a:spcPts val="0"/>
              </a:spcBef>
              <a:spcAft>
                <a:spcPts val="0"/>
              </a:spcAft>
              <a:buClr>
                <a:schemeClr val="accent1"/>
              </a:buClr>
              <a:buSzPct val="100000"/>
              <a:buFont typeface="Calibri"/>
              <a:buNone/>
            </a:pPr>
            <a:endParaRPr sz="2000" b="0" i="0" u="none" strike="noStrike" cap="none">
              <a:solidFill>
                <a:srgbClr val="3F3F3F"/>
              </a:solidFill>
              <a:latin typeface="Calibri"/>
              <a:ea typeface="Calibri"/>
              <a:cs typeface="Calibri"/>
              <a:sym typeface="Calibri"/>
            </a:endParaRPr>
          </a:p>
          <a:p>
            <a:pPr marL="91440" marR="0" lvl="0" indent="-91440" algn="l" rtl="0">
              <a:lnSpc>
                <a:spcPct val="90000"/>
              </a:lnSpc>
              <a:spcBef>
                <a:spcPts val="1400"/>
              </a:spcBef>
              <a:spcAft>
                <a:spcPts val="0"/>
              </a:spcAft>
              <a:buClr>
                <a:schemeClr val="accent1"/>
              </a:buClr>
              <a:buSzPct val="100000"/>
              <a:buFont typeface="Calibri"/>
              <a:buNone/>
            </a:pPr>
            <a:endParaRPr sz="2000" b="0" i="0" u="none" strike="noStrike" cap="none">
              <a:solidFill>
                <a:srgbClr val="3F3F3F"/>
              </a:solidFill>
              <a:latin typeface="Calibri"/>
              <a:ea typeface="Calibri"/>
              <a:cs typeface="Calibri"/>
              <a:sym typeface="Calibri"/>
            </a:endParaRPr>
          </a:p>
        </p:txBody>
      </p:sp>
      <p:graphicFrame>
        <p:nvGraphicFramePr>
          <p:cNvPr id="17" name="資料庫圖表 16"/>
          <p:cNvGraphicFramePr/>
          <p:nvPr>
            <p:extLst>
              <p:ext uri="{D42A27DB-BD31-4B8C-83A1-F6EECF244321}">
                <p14:modId xmlns:p14="http://schemas.microsoft.com/office/powerpoint/2010/main" val="152182278"/>
              </p:ext>
            </p:extLst>
          </p:nvPr>
        </p:nvGraphicFramePr>
        <p:xfrm>
          <a:off x="431800" y="1606732"/>
          <a:ext cx="10918371" cy="4619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b="1" dirty="0"/>
              <a:t>系爭開發行為確已進入規劃階段而開始實施</a:t>
            </a:r>
            <a:endParaRPr lang="zh-TW" altLang="en-US" dirty="0"/>
          </a:p>
        </p:txBody>
      </p:sp>
      <p:sp>
        <p:nvSpPr>
          <p:cNvPr id="3" name="文字版面配置區 2"/>
          <p:cNvSpPr>
            <a:spLocks noGrp="1"/>
          </p:cNvSpPr>
          <p:nvPr>
            <p:ph type="body" idx="1"/>
          </p:nvPr>
        </p:nvSpPr>
        <p:spPr/>
        <p:txBody>
          <a:bodyPr/>
          <a:lstStyle/>
          <a:p>
            <a:pPr>
              <a:buFont typeface="Wingdings" panose="05000000000000000000" pitchFamily="2" charset="2"/>
              <a:buChar char="l"/>
            </a:pPr>
            <a:r>
              <a:rPr lang="zh-TW" altLang="en-US" sz="2400" dirty="0" smtClean="0"/>
              <a:t>被告</a:t>
            </a:r>
            <a:r>
              <a:rPr lang="zh-TW" altLang="en-US" sz="2400" dirty="0"/>
              <a:t>於上次準備庭</a:t>
            </a:r>
            <a:r>
              <a:rPr lang="zh-TW" altLang="en-US" sz="2400" dirty="0" smtClean="0"/>
              <a:t>抗辯開發行為開始時點認定過早將產生下列問題：</a:t>
            </a:r>
            <a:endParaRPr lang="en-US" altLang="zh-TW" sz="2400" dirty="0" smtClean="0"/>
          </a:p>
          <a:p>
            <a:pPr marL="548640" indent="-457200">
              <a:buFont typeface="+mj-lt"/>
              <a:buAutoNum type="arabicPeriod"/>
            </a:pPr>
            <a:r>
              <a:rPr lang="zh-TW" altLang="en-US" sz="2400" dirty="0"/>
              <a:t>內政部所提之審定版都市計畫書</a:t>
            </a:r>
            <a:r>
              <a:rPr lang="zh-TW" altLang="en-US" sz="2400" dirty="0" smtClean="0"/>
              <a:t>業已</a:t>
            </a:r>
            <a:r>
              <a:rPr lang="zh-TW" altLang="en-US" sz="2400" dirty="0"/>
              <a:t>於</a:t>
            </a:r>
            <a:r>
              <a:rPr lang="en-US" altLang="zh-TW" sz="2400" dirty="0" smtClean="0"/>
              <a:t>102 </a:t>
            </a:r>
            <a:r>
              <a:rPr lang="zh-TW" altLang="en-US" sz="2400" dirty="0"/>
              <a:t>年</a:t>
            </a:r>
            <a:r>
              <a:rPr lang="en-US" altLang="zh-TW" sz="2400" dirty="0"/>
              <a:t>3 </a:t>
            </a:r>
            <a:r>
              <a:rPr lang="zh-TW" altLang="en-US" sz="2400" dirty="0"/>
              <a:t>月</a:t>
            </a:r>
            <a:r>
              <a:rPr lang="en-US" altLang="zh-TW" sz="2400" dirty="0"/>
              <a:t>13 </a:t>
            </a:r>
            <a:r>
              <a:rPr lang="zh-TW" altLang="en-US" sz="2400" dirty="0"/>
              <a:t>日政策環</a:t>
            </a:r>
            <a:r>
              <a:rPr lang="zh-TW" altLang="en-US" sz="2400" dirty="0" smtClean="0"/>
              <a:t>評通過，本</a:t>
            </a:r>
            <a:r>
              <a:rPr lang="zh-TW" altLang="en-US" sz="2400" dirty="0"/>
              <a:t>件環評所評估</a:t>
            </a:r>
            <a:r>
              <a:rPr lang="zh-TW" altLang="en-US" sz="2400" dirty="0" smtClean="0"/>
              <a:t>內容將與</a:t>
            </a:r>
            <a:r>
              <a:rPr lang="zh-TW" altLang="en-US" sz="2400" dirty="0"/>
              <a:t>該政策環評太相近而無實</a:t>
            </a:r>
            <a:r>
              <a:rPr lang="zh-TW" altLang="en-US" sz="2400" dirty="0" smtClean="0"/>
              <a:t>益。</a:t>
            </a:r>
            <a:endParaRPr lang="en-US" altLang="zh-TW" sz="2400" dirty="0" smtClean="0"/>
          </a:p>
          <a:p>
            <a:pPr marL="548640" indent="-457200">
              <a:buFont typeface="+mj-lt"/>
              <a:buAutoNum type="arabicPeriod"/>
            </a:pPr>
            <a:r>
              <a:rPr lang="zh-TW" altLang="en-US" sz="2400" dirty="0"/>
              <a:t>開發行為內容均仍會變動，進行環評</a:t>
            </a:r>
            <a:r>
              <a:rPr lang="zh-TW" altLang="en-US" sz="2400" dirty="0" smtClean="0"/>
              <a:t>過程難以決定</a:t>
            </a:r>
            <a:r>
              <a:rPr lang="zh-TW" altLang="en-US" sz="2400" dirty="0"/>
              <a:t>哪些環境因子會被</a:t>
            </a:r>
            <a:r>
              <a:rPr lang="zh-TW" altLang="en-US" sz="2400" dirty="0" smtClean="0"/>
              <a:t>影響。</a:t>
            </a:r>
            <a:endParaRPr lang="en-US" altLang="zh-TW" sz="2400" dirty="0" smtClean="0"/>
          </a:p>
          <a:p>
            <a:pPr marL="548640" indent="-457200">
              <a:buFont typeface="+mj-lt"/>
              <a:buAutoNum type="arabicPeriod"/>
            </a:pPr>
            <a:endParaRPr lang="en-US" altLang="zh-TW" dirty="0" smtClean="0"/>
          </a:p>
        </p:txBody>
      </p:sp>
    </p:spTree>
    <p:extLst>
      <p:ext uri="{BB962C8B-B14F-4D97-AF65-F5344CB8AC3E}">
        <p14:creationId xmlns:p14="http://schemas.microsoft.com/office/powerpoint/2010/main" val="2814285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b="1" dirty="0"/>
              <a:t>系爭開發行為確已進入規劃階段而開始實施</a:t>
            </a:r>
            <a:endParaRPr lang="zh-TW" altLang="en-US" dirty="0"/>
          </a:p>
        </p:txBody>
      </p:sp>
      <p:sp>
        <p:nvSpPr>
          <p:cNvPr id="3" name="文字版面配置區 2"/>
          <p:cNvSpPr>
            <a:spLocks noGrp="1"/>
          </p:cNvSpPr>
          <p:nvPr>
            <p:ph type="body" idx="1"/>
          </p:nvPr>
        </p:nvSpPr>
        <p:spPr/>
        <p:txBody>
          <a:bodyPr/>
          <a:lstStyle/>
          <a:p>
            <a:pPr>
              <a:buFont typeface="Wingdings" panose="05000000000000000000" pitchFamily="2" charset="2"/>
              <a:buChar char="l"/>
            </a:pPr>
            <a:r>
              <a:rPr lang="zh-TW" altLang="en-US" dirty="0"/>
              <a:t>與審定版都市計畫書政策環評之評估內容過於</a:t>
            </a:r>
            <a:r>
              <a:rPr lang="zh-TW" altLang="en-US" dirty="0" smtClean="0"/>
              <a:t>相近而無實益？</a:t>
            </a:r>
            <a:endParaRPr lang="en-US" altLang="zh-TW" dirty="0" smtClean="0"/>
          </a:p>
          <a:p>
            <a:pPr>
              <a:buFont typeface="Wingdings" panose="05000000000000000000" pitchFamily="2" charset="2"/>
              <a:buChar char="Ø"/>
            </a:pPr>
            <a:r>
              <a:rPr lang="zh-TW" altLang="en-US" dirty="0"/>
              <a:t>政策環評與個案環</a:t>
            </a:r>
            <a:r>
              <a:rPr lang="zh-TW" altLang="en-US" dirty="0" smtClean="0"/>
              <a:t>評兩者不同，彼此間無相互替代性</a:t>
            </a:r>
            <a:endParaRPr lang="en-US" altLang="zh-TW" dirty="0" smtClean="0"/>
          </a:p>
          <a:p>
            <a:pPr indent="0">
              <a:buNone/>
            </a:pP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179284929"/>
              </p:ext>
            </p:extLst>
          </p:nvPr>
        </p:nvGraphicFramePr>
        <p:xfrm>
          <a:off x="1785256" y="3114523"/>
          <a:ext cx="8839200" cy="2865362"/>
        </p:xfrm>
        <a:graphic>
          <a:graphicData uri="http://schemas.openxmlformats.org/drawingml/2006/table">
            <a:tbl>
              <a:tblPr firstRow="1" bandRow="1">
                <a:tableStyleId>{5C22544A-7EE6-4342-B048-85BDC9FD1C3A}</a:tableStyleId>
              </a:tblPr>
              <a:tblGrid>
                <a:gridCol w="2209800"/>
                <a:gridCol w="2209800"/>
                <a:gridCol w="2209800"/>
                <a:gridCol w="2209800"/>
              </a:tblGrid>
              <a:tr h="809604">
                <a:tc>
                  <a:txBody>
                    <a:bodyPr/>
                    <a:lstStyle/>
                    <a:p>
                      <a:pPr algn="ctr"/>
                      <a:endParaRPr lang="zh-TW" altLang="en-US" dirty="0"/>
                    </a:p>
                  </a:txBody>
                  <a:tcPr/>
                </a:tc>
                <a:tc>
                  <a:txBody>
                    <a:bodyPr/>
                    <a:lstStyle/>
                    <a:p>
                      <a:pPr algn="ctr"/>
                      <a:r>
                        <a:rPr lang="zh-TW" altLang="en-US" sz="1800" b="1" dirty="0" smtClean="0"/>
                        <a:t>對象</a:t>
                      </a:r>
                      <a:endParaRPr lang="zh-TW" altLang="en-US" sz="1800" b="1" dirty="0"/>
                    </a:p>
                  </a:txBody>
                  <a:tcPr/>
                </a:tc>
                <a:tc>
                  <a:txBody>
                    <a:bodyPr/>
                    <a:lstStyle/>
                    <a:p>
                      <a:pPr algn="ctr"/>
                      <a:r>
                        <a:rPr lang="zh-TW" altLang="en-US" sz="1800" b="1" dirty="0" smtClean="0"/>
                        <a:t>評估風格</a:t>
                      </a:r>
                      <a:endParaRPr lang="zh-TW" altLang="en-US" sz="1800" b="1" dirty="0"/>
                    </a:p>
                  </a:txBody>
                  <a:tcPr/>
                </a:tc>
                <a:tc>
                  <a:txBody>
                    <a:bodyPr/>
                    <a:lstStyle/>
                    <a:p>
                      <a:pPr algn="ctr"/>
                      <a:r>
                        <a:rPr lang="zh-TW" altLang="en-US" sz="1800" b="1" dirty="0" smtClean="0"/>
                        <a:t>評估方式</a:t>
                      </a:r>
                      <a:endParaRPr lang="zh-TW" altLang="en-US" sz="1800" b="1" dirty="0"/>
                    </a:p>
                  </a:txBody>
                  <a:tcPr/>
                </a:tc>
              </a:tr>
              <a:tr h="1476336">
                <a:tc>
                  <a:txBody>
                    <a:bodyPr/>
                    <a:lstStyle/>
                    <a:p>
                      <a:pPr algn="ctr"/>
                      <a:r>
                        <a:rPr lang="zh-TW" altLang="en-US" sz="1800" b="1" dirty="0" smtClean="0">
                          <a:solidFill>
                            <a:schemeClr val="accent1">
                              <a:lumMod val="75000"/>
                            </a:schemeClr>
                          </a:solidFill>
                        </a:rPr>
                        <a:t>政策環評</a:t>
                      </a:r>
                      <a:endParaRPr lang="zh-TW" altLang="en-US" sz="1800" b="1" dirty="0">
                        <a:solidFill>
                          <a:schemeClr val="accent1">
                            <a:lumMod val="75000"/>
                          </a:schemeClr>
                        </a:solidFill>
                      </a:endParaRPr>
                    </a:p>
                  </a:txBody>
                  <a:tcPr/>
                </a:tc>
                <a:tc>
                  <a:txBody>
                    <a:bodyPr/>
                    <a:lstStyle/>
                    <a:p>
                      <a:pPr algn="ctr"/>
                      <a:r>
                        <a:rPr lang="zh-TW" altLang="en-US" sz="1800" dirty="0" smtClean="0"/>
                        <a:t>整體的政策、計畫、方案</a:t>
                      </a:r>
                      <a:endParaRPr lang="zh-TW" altLang="en-US" sz="1800" dirty="0"/>
                    </a:p>
                  </a:txBody>
                  <a:tcPr/>
                </a:tc>
                <a:tc>
                  <a:txBody>
                    <a:bodyPr/>
                    <a:lstStyle/>
                    <a:p>
                      <a:pPr algn="ctr"/>
                      <a:r>
                        <a:rPr lang="zh-TW" altLang="en-US" sz="1800" dirty="0" smtClean="0"/>
                        <a:t>主觀色彩濃厚</a:t>
                      </a:r>
                      <a:endParaRPr lang="zh-TW" altLang="en-US" sz="1800" dirty="0"/>
                    </a:p>
                  </a:txBody>
                  <a:tcPr/>
                </a:tc>
                <a:tc>
                  <a:txBody>
                    <a:bodyPr/>
                    <a:lstStyle/>
                    <a:p>
                      <a:pPr algn="ctr"/>
                      <a:r>
                        <a:rPr lang="zh-TW" altLang="en-US" sz="1800" dirty="0" smtClean="0"/>
                        <a:t>形式、空泛</a:t>
                      </a:r>
                      <a:endParaRPr lang="zh-TW" altLang="en-US" sz="1800" dirty="0"/>
                    </a:p>
                  </a:txBody>
                  <a:tcPr/>
                </a:tc>
              </a:tr>
              <a:tr h="579422">
                <a:tc>
                  <a:txBody>
                    <a:bodyPr/>
                    <a:lstStyle/>
                    <a:p>
                      <a:pPr algn="ctr"/>
                      <a:r>
                        <a:rPr lang="zh-TW" altLang="en-US" sz="1800" b="1" dirty="0" smtClean="0">
                          <a:solidFill>
                            <a:schemeClr val="accent1">
                              <a:lumMod val="75000"/>
                            </a:schemeClr>
                          </a:solidFill>
                        </a:rPr>
                        <a:t>個案環評</a:t>
                      </a:r>
                      <a:endParaRPr lang="zh-TW" altLang="en-US" sz="1800" b="1" dirty="0">
                        <a:solidFill>
                          <a:schemeClr val="accent1">
                            <a:lumMod val="75000"/>
                          </a:schemeClr>
                        </a:solidFill>
                      </a:endParaRPr>
                    </a:p>
                  </a:txBody>
                  <a:tcPr/>
                </a:tc>
                <a:tc>
                  <a:txBody>
                    <a:bodyPr/>
                    <a:lstStyle/>
                    <a:p>
                      <a:pPr algn="ctr"/>
                      <a:r>
                        <a:rPr lang="zh-TW" altLang="en-US" sz="1800" dirty="0" smtClean="0"/>
                        <a:t>實體開發行為</a:t>
                      </a:r>
                      <a:endParaRPr lang="zh-TW" altLang="en-US" sz="1800" dirty="0"/>
                    </a:p>
                  </a:txBody>
                  <a:tcPr/>
                </a:tc>
                <a:tc>
                  <a:txBody>
                    <a:bodyPr/>
                    <a:lstStyle/>
                    <a:p>
                      <a:pPr algn="ctr"/>
                      <a:r>
                        <a:rPr lang="zh-TW" altLang="en-US" sz="1800" dirty="0" smtClean="0"/>
                        <a:t>較客觀公正</a:t>
                      </a:r>
                      <a:endParaRPr lang="zh-TW" altLang="en-US" sz="1800" dirty="0"/>
                    </a:p>
                  </a:txBody>
                  <a:tcPr/>
                </a:tc>
                <a:tc>
                  <a:txBody>
                    <a:bodyPr/>
                    <a:lstStyle/>
                    <a:p>
                      <a:pPr algn="ctr"/>
                      <a:r>
                        <a:rPr lang="zh-TW" altLang="en-US" sz="1800" dirty="0" smtClean="0"/>
                        <a:t>具體、慎重</a:t>
                      </a:r>
                      <a:endParaRPr lang="zh-TW" altLang="en-US" sz="1800" dirty="0"/>
                    </a:p>
                  </a:txBody>
                  <a:tcPr/>
                </a:tc>
              </a:tr>
            </a:tbl>
          </a:graphicData>
        </a:graphic>
      </p:graphicFrame>
    </p:spTree>
    <p:extLst>
      <p:ext uri="{BB962C8B-B14F-4D97-AF65-F5344CB8AC3E}">
        <p14:creationId xmlns:p14="http://schemas.microsoft.com/office/powerpoint/2010/main" val="3358121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b="1" dirty="0"/>
              <a:t>系爭開發行為確已進入規劃階段而開始實施</a:t>
            </a:r>
            <a:endParaRPr lang="zh-TW" altLang="en-US" dirty="0"/>
          </a:p>
        </p:txBody>
      </p:sp>
      <p:sp>
        <p:nvSpPr>
          <p:cNvPr id="3" name="文字版面配置區 2"/>
          <p:cNvSpPr>
            <a:spLocks noGrp="1"/>
          </p:cNvSpPr>
          <p:nvPr>
            <p:ph type="body" idx="1"/>
          </p:nvPr>
        </p:nvSpPr>
        <p:spPr/>
        <p:txBody>
          <a:bodyPr/>
          <a:lstStyle/>
          <a:p>
            <a:pPr>
              <a:buFont typeface="Wingdings" panose="05000000000000000000" pitchFamily="2" charset="2"/>
              <a:buChar char="l"/>
            </a:pPr>
            <a:r>
              <a:rPr lang="zh-TW" altLang="en-US" dirty="0"/>
              <a:t>開發行為內容均仍會變動，進行環評過程難以決定哪些環境因子會被</a:t>
            </a:r>
            <a:r>
              <a:rPr lang="zh-TW" altLang="en-US" dirty="0" smtClean="0"/>
              <a:t>影響？</a:t>
            </a:r>
            <a:endParaRPr lang="en-US" altLang="zh-TW" dirty="0" smtClean="0"/>
          </a:p>
          <a:p>
            <a:pPr>
              <a:buFont typeface="Wingdings" panose="05000000000000000000" pitchFamily="2" charset="2"/>
              <a:buChar char="Ø"/>
            </a:pPr>
            <a:r>
              <a:rPr lang="zh-TW" altLang="en-US" dirty="0"/>
              <a:t>依</a:t>
            </a:r>
            <a:r>
              <a:rPr lang="zh-TW" altLang="en-US" dirty="0" smtClean="0"/>
              <a:t>國際機場</a:t>
            </a:r>
            <a:r>
              <a:rPr lang="zh-TW" altLang="en-US" dirty="0"/>
              <a:t>園區發展條例第</a:t>
            </a:r>
            <a:r>
              <a:rPr lang="en-US" altLang="zh-TW" dirty="0"/>
              <a:t>6</a:t>
            </a:r>
            <a:r>
              <a:rPr lang="zh-TW" altLang="en-US" dirty="0"/>
              <a:t>條</a:t>
            </a:r>
            <a:r>
              <a:rPr lang="zh-TW" altLang="en-US" dirty="0" smtClean="0"/>
              <a:t>規定，</a:t>
            </a:r>
            <a:r>
              <a:rPr lang="zh-TW" altLang="en-US" dirty="0"/>
              <a:t>桃園機場公司有遵照交通部所提之機場園區</a:t>
            </a:r>
            <a:r>
              <a:rPr lang="zh-TW" altLang="en-US" dirty="0" smtClean="0"/>
              <a:t>綱要計畫</a:t>
            </a:r>
            <a:r>
              <a:rPr lang="zh-TW" altLang="en-US" dirty="0"/>
              <a:t>與內政部所提之審定版都市計畫書擬訂園區重大建設計畫之</a:t>
            </a:r>
            <a:r>
              <a:rPr lang="zh-TW" altLang="en-US" dirty="0" smtClean="0"/>
              <a:t>義務。</a:t>
            </a:r>
            <a:endParaRPr lang="en-US" altLang="zh-TW" dirty="0" smtClean="0"/>
          </a:p>
          <a:p>
            <a:pPr>
              <a:buFont typeface="Wingdings" panose="05000000000000000000" pitchFamily="2" charset="2"/>
              <a:buChar char="Ø"/>
            </a:pPr>
            <a:r>
              <a:rPr lang="zh-TW" altLang="en-US" dirty="0" smtClean="0"/>
              <a:t>機場</a:t>
            </a:r>
            <a:r>
              <a:rPr lang="zh-TW" altLang="en-US" dirty="0"/>
              <a:t>園區綱要計畫與審定版都市計畫</a:t>
            </a:r>
            <a:r>
              <a:rPr lang="zh-TW" altLang="en-US" dirty="0" smtClean="0"/>
              <a:t>書為系爭開發</a:t>
            </a:r>
            <a:r>
              <a:rPr lang="zh-TW" altLang="en-US" dirty="0"/>
              <a:t>行為所應</a:t>
            </a:r>
            <a:r>
              <a:rPr lang="zh-TW" altLang="en-US" dirty="0" smtClean="0"/>
              <a:t>遵從，不可能嗣後改變。</a:t>
            </a:r>
            <a:endParaRPr lang="en-US" altLang="zh-TW" dirty="0" smtClean="0"/>
          </a:p>
          <a:p>
            <a:pPr>
              <a:buFont typeface="Wingdings" panose="05000000000000000000" pitchFamily="2" charset="2"/>
              <a:buChar char="Ø"/>
            </a:pPr>
            <a:r>
              <a:rPr lang="zh-TW" altLang="en-US" dirty="0" smtClean="0"/>
              <a:t>若機場</a:t>
            </a:r>
            <a:r>
              <a:rPr lang="zh-TW" altLang="en-US" dirty="0"/>
              <a:t>園區綱要計畫與審定版都市計畫</a:t>
            </a:r>
            <a:r>
              <a:rPr lang="zh-TW" altLang="en-US" dirty="0" smtClean="0"/>
              <a:t>書內容已明確，被告所提此問題即不存在。</a:t>
            </a:r>
            <a:endParaRPr lang="zh-TW" altLang="en-US" dirty="0"/>
          </a:p>
          <a:p>
            <a:pPr indent="0">
              <a:buNone/>
            </a:pPr>
            <a:endParaRPr lang="zh-TW" altLang="en-US" dirty="0"/>
          </a:p>
        </p:txBody>
      </p:sp>
    </p:spTree>
    <p:extLst>
      <p:ext uri="{BB962C8B-B14F-4D97-AF65-F5344CB8AC3E}">
        <p14:creationId xmlns:p14="http://schemas.microsoft.com/office/powerpoint/2010/main" val="840285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b="1" dirty="0"/>
              <a:t>系爭開發行為確已進入規劃階段而開始實施</a:t>
            </a:r>
            <a:endParaRPr lang="zh-TW" altLang="en-US" dirty="0"/>
          </a:p>
        </p:txBody>
      </p:sp>
      <p:sp>
        <p:nvSpPr>
          <p:cNvPr id="3" name="文字版面配置區 2"/>
          <p:cNvSpPr>
            <a:spLocks noGrp="1"/>
          </p:cNvSpPr>
          <p:nvPr>
            <p:ph type="body" idx="1"/>
          </p:nvPr>
        </p:nvSpPr>
        <p:spPr/>
        <p:txBody>
          <a:bodyPr/>
          <a:lstStyle/>
          <a:p>
            <a:pPr lvl="0" indent="0">
              <a:buClr>
                <a:srgbClr val="E48312"/>
              </a:buClr>
              <a:buNone/>
            </a:pPr>
            <a:endParaRPr lang="en-US" altLang="zh-TW" dirty="0"/>
          </a:p>
          <a:p>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525233607"/>
              </p:ext>
            </p:extLst>
          </p:nvPr>
        </p:nvGraphicFramePr>
        <p:xfrm>
          <a:off x="217713" y="1845733"/>
          <a:ext cx="5602516" cy="4236222"/>
        </p:xfrm>
        <a:graphic>
          <a:graphicData uri="http://schemas.openxmlformats.org/drawingml/2006/table">
            <a:tbl>
              <a:tblPr firstRow="1" bandRow="1">
                <a:tableStyleId>{5C22544A-7EE6-4342-B048-85BDC9FD1C3A}</a:tableStyleId>
              </a:tblPr>
              <a:tblGrid>
                <a:gridCol w="5602516"/>
              </a:tblGrid>
              <a:tr h="330641">
                <a:tc>
                  <a:txBody>
                    <a:bodyPr/>
                    <a:lstStyle/>
                    <a:p>
                      <a:pPr algn="ctr"/>
                      <a:r>
                        <a:rPr lang="zh-TW" altLang="en-US" sz="1800" dirty="0" smtClean="0"/>
                        <a:t>審定版都市計畫書內容明確部分</a:t>
                      </a:r>
                      <a:endParaRPr lang="zh-TW" altLang="en-US" sz="1800" dirty="0"/>
                    </a:p>
                  </a:txBody>
                  <a:tcPr/>
                </a:tc>
              </a:tr>
              <a:tr h="330641">
                <a:tc>
                  <a:txBody>
                    <a:bodyPr/>
                    <a:lstStyle/>
                    <a:p>
                      <a:pPr algn="ctr"/>
                      <a:r>
                        <a:rPr lang="zh-TW" altLang="en-US" sz="1800" dirty="0" smtClean="0"/>
                        <a:t>第三跑道規劃預留之建設用地面積</a:t>
                      </a:r>
                    </a:p>
                  </a:txBody>
                  <a:tcPr/>
                </a:tc>
              </a:tr>
              <a:tr h="1074584">
                <a:tc>
                  <a:txBody>
                    <a:bodyPr/>
                    <a:lstStyle/>
                    <a:p>
                      <a:pPr algn="ctr"/>
                      <a:r>
                        <a:rPr lang="zh-TW" altLang="en-US" sz="1800" dirty="0" smtClean="0"/>
                        <a:t>第三跑道採用三種配置構想方案中之</a:t>
                      </a:r>
                      <a:r>
                        <a:rPr lang="en-US" altLang="zh-TW" sz="1800" dirty="0" smtClean="0"/>
                        <a:t>A</a:t>
                      </a:r>
                      <a:r>
                        <a:rPr lang="zh-TW" altLang="en-US" sz="1800" dirty="0" smtClean="0"/>
                        <a:t>方案（確定第三跑道與現有桃園機場北跑道之距離、用地徵收範圍、搬遷人口、搬遷面積及新增之禁限建面積）</a:t>
                      </a:r>
                    </a:p>
                    <a:p>
                      <a:pPr algn="ctr"/>
                      <a:endParaRPr lang="zh-TW" altLang="en-US" sz="1800" dirty="0"/>
                    </a:p>
                  </a:txBody>
                  <a:tcPr/>
                </a:tc>
              </a:tr>
              <a:tr h="330641">
                <a:tc>
                  <a:txBody>
                    <a:bodyPr/>
                    <a:lstStyle/>
                    <a:p>
                      <a:pPr algn="ctr"/>
                      <a:r>
                        <a:rPr lang="zh-TW" altLang="en-US" sz="1800" dirty="0" smtClean="0"/>
                        <a:t>機場園區內之設施規劃與土地使用配置</a:t>
                      </a:r>
                      <a:endParaRPr lang="zh-TW" altLang="en-US" sz="1800" dirty="0"/>
                    </a:p>
                  </a:txBody>
                  <a:tcPr/>
                </a:tc>
              </a:tr>
              <a:tr h="578622">
                <a:tc>
                  <a:txBody>
                    <a:bodyPr/>
                    <a:lstStyle/>
                    <a:p>
                      <a:pPr algn="ctr"/>
                      <a:r>
                        <a:rPr lang="zh-TW" altLang="en-US" sz="1800" dirty="0" smtClean="0"/>
                        <a:t>自由貿易港區之引進產業原則與類別等產業發展內容</a:t>
                      </a:r>
                      <a:endParaRPr lang="zh-TW" altLang="en-US" sz="1800" dirty="0"/>
                    </a:p>
                  </a:txBody>
                  <a:tcPr/>
                </a:tc>
              </a:tr>
              <a:tr h="330641">
                <a:tc>
                  <a:txBody>
                    <a:bodyPr/>
                    <a:lstStyle/>
                    <a:p>
                      <a:pPr algn="ctr"/>
                      <a:r>
                        <a:rPr lang="zh-TW" altLang="en-US" sz="1800" dirty="0" smtClean="0"/>
                        <a:t>機場專用區與自由貿易港區各自擴建面積</a:t>
                      </a:r>
                      <a:endParaRPr lang="zh-TW" altLang="en-US" sz="1800" dirty="0"/>
                    </a:p>
                  </a:txBody>
                  <a:tcPr/>
                </a:tc>
              </a:tr>
              <a:tr h="597445">
                <a:tc>
                  <a:txBody>
                    <a:bodyPr/>
                    <a:lstStyle/>
                    <a:p>
                      <a:pPr algn="ctr"/>
                      <a:r>
                        <a:rPr lang="zh-TW" altLang="en-US" sz="1800" dirty="0" smtClean="0"/>
                        <a:t>確定自由貿易港區擴建於現有遠雄自由貿易港區計畫周邊，航空噪音</a:t>
                      </a:r>
                      <a:r>
                        <a:rPr lang="en-US" altLang="zh-TW" sz="1800" dirty="0" smtClean="0"/>
                        <a:t>60</a:t>
                      </a:r>
                      <a:r>
                        <a:rPr lang="zh-TW" altLang="en-US" sz="1800" dirty="0" smtClean="0"/>
                        <a:t>分貝線以北處</a:t>
                      </a:r>
                      <a:endParaRPr lang="zh-TW" altLang="en-US" sz="1800" dirty="0"/>
                    </a:p>
                  </a:txBody>
                  <a:tcPr/>
                </a:tc>
              </a:tr>
              <a:tr h="330641">
                <a:tc>
                  <a:txBody>
                    <a:bodyPr/>
                    <a:lstStyle/>
                    <a:p>
                      <a:pPr algn="ctr"/>
                      <a:r>
                        <a:rPr lang="zh-TW" altLang="en-US" sz="1800" dirty="0" smtClean="0"/>
                        <a:t>擴建範圍內各分區彼此間之相對位置</a:t>
                      </a:r>
                      <a:endParaRPr lang="zh-TW" altLang="en-US" sz="1800" dirty="0"/>
                    </a:p>
                  </a:txBody>
                  <a:tcPr/>
                </a:tc>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176432989"/>
              </p:ext>
            </p:extLst>
          </p:nvPr>
        </p:nvGraphicFramePr>
        <p:xfrm>
          <a:off x="6357255" y="1859756"/>
          <a:ext cx="5602516" cy="4259938"/>
        </p:xfrm>
        <a:graphic>
          <a:graphicData uri="http://schemas.openxmlformats.org/drawingml/2006/table">
            <a:tbl>
              <a:tblPr firstRow="1" bandRow="1">
                <a:tableStyleId>{5C22544A-7EE6-4342-B048-85BDC9FD1C3A}</a:tableStyleId>
              </a:tblPr>
              <a:tblGrid>
                <a:gridCol w="5602516"/>
              </a:tblGrid>
              <a:tr h="467554">
                <a:tc>
                  <a:txBody>
                    <a:bodyPr/>
                    <a:lstStyle/>
                    <a:p>
                      <a:pPr algn="ctr"/>
                      <a:r>
                        <a:rPr lang="zh-TW" altLang="en-US" sz="1800" dirty="0" smtClean="0"/>
                        <a:t>機場園區綱要計畫內容明確部分</a:t>
                      </a:r>
                      <a:endParaRPr lang="zh-TW" altLang="en-US" sz="1800" dirty="0"/>
                    </a:p>
                  </a:txBody>
                  <a:tcPr/>
                </a:tc>
              </a:tr>
              <a:tr h="474048">
                <a:tc>
                  <a:txBody>
                    <a:bodyPr/>
                    <a:lstStyle/>
                    <a:p>
                      <a:pPr algn="ctr"/>
                      <a:r>
                        <a:rPr lang="zh-TW" altLang="en-US" sz="1800" dirty="0" smtClean="0"/>
                        <a:t>園區發展用地範圍</a:t>
                      </a:r>
                      <a:endParaRPr lang="zh-TW" altLang="en-US" sz="1800" dirty="0"/>
                    </a:p>
                  </a:txBody>
                  <a:tcPr/>
                </a:tc>
              </a:tr>
              <a:tr h="474048">
                <a:tc>
                  <a:txBody>
                    <a:bodyPr/>
                    <a:lstStyle/>
                    <a:p>
                      <a:pPr algn="ctr"/>
                      <a:r>
                        <a:rPr lang="zh-TW" altLang="en-US" sz="1800" dirty="0" smtClean="0"/>
                        <a:t>土地使用配置</a:t>
                      </a:r>
                      <a:endParaRPr lang="zh-TW" altLang="en-US" sz="1800" dirty="0"/>
                    </a:p>
                  </a:txBody>
                  <a:tcPr/>
                </a:tc>
              </a:tr>
              <a:tr h="474048">
                <a:tc>
                  <a:txBody>
                    <a:bodyPr/>
                    <a:lstStyle/>
                    <a:p>
                      <a:pPr algn="ctr"/>
                      <a:r>
                        <a:rPr lang="zh-TW" altLang="en-US" sz="1800" dirty="0" smtClean="0"/>
                        <a:t>機場專用區各設施之配置</a:t>
                      </a:r>
                      <a:endParaRPr lang="zh-TW" altLang="en-US" sz="1800" dirty="0"/>
                    </a:p>
                  </a:txBody>
                  <a:tcPr/>
                </a:tc>
              </a:tr>
              <a:tr h="474048">
                <a:tc>
                  <a:txBody>
                    <a:bodyPr/>
                    <a:lstStyle/>
                    <a:p>
                      <a:pPr algn="ctr"/>
                      <a:r>
                        <a:rPr lang="zh-TW" altLang="en-US" sz="1800" dirty="0" smtClean="0"/>
                        <a:t>自由貿易港區之機能與營運模式</a:t>
                      </a:r>
                      <a:endParaRPr lang="zh-TW" altLang="en-US" sz="1800" dirty="0"/>
                    </a:p>
                  </a:txBody>
                  <a:tcPr/>
                </a:tc>
              </a:tr>
              <a:tr h="474048">
                <a:tc>
                  <a:txBody>
                    <a:bodyPr/>
                    <a:lstStyle/>
                    <a:p>
                      <a:pPr algn="ctr"/>
                      <a:r>
                        <a:rPr lang="zh-TW" altLang="en-US" sz="1800" dirty="0" smtClean="0"/>
                        <a:t>清楚之機場園區整體配置圖</a:t>
                      </a:r>
                      <a:endParaRPr lang="zh-TW" altLang="en-US" sz="1800" dirty="0"/>
                    </a:p>
                  </a:txBody>
                  <a:tcPr/>
                </a:tc>
              </a:tr>
              <a:tr h="474048">
                <a:tc>
                  <a:txBody>
                    <a:bodyPr/>
                    <a:lstStyle/>
                    <a:p>
                      <a:pPr algn="ctr"/>
                      <a:r>
                        <a:rPr lang="zh-TW" altLang="en-US" sz="1800" dirty="0" smtClean="0"/>
                        <a:t>機場園區內交通設施配置與動線規劃</a:t>
                      </a:r>
                      <a:endParaRPr lang="zh-TW" altLang="en-US" sz="1800" dirty="0"/>
                    </a:p>
                  </a:txBody>
                  <a:tcPr/>
                </a:tc>
              </a:tr>
              <a:tr h="474048">
                <a:tc>
                  <a:txBody>
                    <a:bodyPr/>
                    <a:lstStyle/>
                    <a:p>
                      <a:pPr algn="ctr"/>
                      <a:r>
                        <a:rPr lang="zh-TW" altLang="en-US" sz="1800" dirty="0" smtClean="0"/>
                        <a:t>聯外道路建設計畫</a:t>
                      </a:r>
                      <a:endParaRPr lang="zh-TW" altLang="en-US" sz="1800" dirty="0"/>
                    </a:p>
                  </a:txBody>
                  <a:tcPr/>
                </a:tc>
              </a:tr>
              <a:tr h="474048">
                <a:tc>
                  <a:txBody>
                    <a:bodyPr/>
                    <a:lstStyle/>
                    <a:p>
                      <a:pPr algn="ctr"/>
                      <a:r>
                        <a:rPr lang="zh-TW" altLang="en-US" sz="1800" dirty="0" smtClean="0"/>
                        <a:t>新增油庫區等公共設施</a:t>
                      </a:r>
                      <a:endParaRPr lang="zh-TW" altLang="en-US" sz="1800" dirty="0"/>
                    </a:p>
                  </a:txBody>
                  <a:tcPr/>
                </a:tc>
              </a:tr>
            </a:tbl>
          </a:graphicData>
        </a:graphic>
      </p:graphicFrame>
    </p:spTree>
    <p:extLst>
      <p:ext uri="{BB962C8B-B14F-4D97-AF65-F5344CB8AC3E}">
        <p14:creationId xmlns:p14="http://schemas.microsoft.com/office/powerpoint/2010/main" val="1590026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b="1" dirty="0"/>
              <a:t>系爭開發行為確已進入規劃階段而開始實施</a:t>
            </a:r>
            <a:endParaRPr lang="zh-TW" altLang="en-US" dirty="0"/>
          </a:p>
        </p:txBody>
      </p:sp>
      <p:sp>
        <p:nvSpPr>
          <p:cNvPr id="3" name="文字版面配置區 2"/>
          <p:cNvSpPr>
            <a:spLocks noGrp="1"/>
          </p:cNvSpPr>
          <p:nvPr>
            <p:ph type="body" idx="1"/>
          </p:nvPr>
        </p:nvSpPr>
        <p:spPr/>
        <p:txBody>
          <a:bodyPr/>
          <a:lstStyle/>
          <a:p>
            <a:pPr>
              <a:buFont typeface="Wingdings" panose="05000000000000000000" pitchFamily="2" charset="2"/>
              <a:buChar char="l"/>
            </a:pPr>
            <a:r>
              <a:rPr lang="en-US" altLang="zh-TW" dirty="0"/>
              <a:t>2016</a:t>
            </a:r>
            <a:r>
              <a:rPr lang="zh-TW" altLang="en-US" dirty="0"/>
              <a:t>年</a:t>
            </a:r>
            <a:r>
              <a:rPr lang="en-US" altLang="zh-TW" dirty="0"/>
              <a:t>4</a:t>
            </a:r>
            <a:r>
              <a:rPr lang="zh-TW" altLang="en-US" dirty="0"/>
              <a:t>月</a:t>
            </a:r>
            <a:r>
              <a:rPr lang="en-US" altLang="zh-TW" dirty="0"/>
              <a:t>29</a:t>
            </a:r>
            <a:r>
              <a:rPr lang="zh-TW" altLang="en-US" dirty="0"/>
              <a:t>日至</a:t>
            </a:r>
            <a:r>
              <a:rPr lang="en-US" altLang="zh-TW" dirty="0"/>
              <a:t>5</a:t>
            </a:r>
            <a:r>
              <a:rPr lang="zh-TW" altLang="en-US" dirty="0"/>
              <a:t>月</a:t>
            </a:r>
            <a:r>
              <a:rPr lang="en-US" altLang="zh-TW" dirty="0"/>
              <a:t>1</a:t>
            </a:r>
            <a:r>
              <a:rPr lang="zh-TW" altLang="en-US" dirty="0"/>
              <a:t>日舉行</a:t>
            </a:r>
            <a:r>
              <a:rPr lang="zh-TW" altLang="en-US" dirty="0" smtClean="0"/>
              <a:t>之區段</a:t>
            </a:r>
            <a:r>
              <a:rPr lang="zh-TW" altLang="en-US" dirty="0"/>
              <a:t>徵收聽證後，仍會影響內政部最後決定系爭開發行為區段徵收之區域的</a:t>
            </a:r>
            <a:r>
              <a:rPr lang="zh-TW" altLang="en-US" dirty="0" smtClean="0"/>
              <a:t>可能性。</a:t>
            </a:r>
            <a:endParaRPr lang="en-US" altLang="zh-TW" dirty="0" smtClean="0"/>
          </a:p>
          <a:p>
            <a:pPr>
              <a:buFont typeface="Wingdings" panose="05000000000000000000" pitchFamily="2" charset="2"/>
              <a:buChar char="l"/>
            </a:pPr>
            <a:r>
              <a:rPr lang="zh-TW" altLang="en-US" dirty="0" smtClean="0"/>
              <a:t>所</a:t>
            </a:r>
            <a:r>
              <a:rPr lang="zh-TW" altLang="en-US" dirty="0"/>
              <a:t>提之審定版都市計畫書僅經審定，尚未經核定，該計畫書內容未來可能出現變動</a:t>
            </a:r>
            <a:r>
              <a:rPr lang="zh-TW" altLang="en-US" dirty="0" smtClean="0"/>
              <a:t>，而</a:t>
            </a:r>
            <a:r>
              <a:rPr lang="zh-TW" altLang="en-US" dirty="0"/>
              <a:t>連帶影響系爭開發行為之內容有所</a:t>
            </a:r>
            <a:r>
              <a:rPr lang="zh-TW" altLang="en-US" dirty="0" smtClean="0"/>
              <a:t>變更。</a:t>
            </a:r>
            <a:endParaRPr lang="en-US" altLang="zh-TW" dirty="0" smtClean="0"/>
          </a:p>
          <a:p>
            <a:pPr>
              <a:buFont typeface="Wingdings" panose="05000000000000000000" pitchFamily="2" charset="2"/>
              <a:buChar char="l"/>
            </a:pPr>
            <a:r>
              <a:rPr lang="zh-TW" altLang="en-US" dirty="0"/>
              <a:t>開發行為</a:t>
            </a:r>
            <a:r>
              <a:rPr lang="zh-TW" altLang="en-US" dirty="0" smtClean="0"/>
              <a:t>內容確定程度？</a:t>
            </a:r>
            <a:endParaRPr lang="en-US" altLang="zh-TW" dirty="0" smtClean="0"/>
          </a:p>
          <a:p>
            <a:pPr>
              <a:buFont typeface="Wingdings" panose="05000000000000000000" pitchFamily="2" charset="2"/>
              <a:buChar char="Ø"/>
            </a:pPr>
            <a:r>
              <a:rPr lang="zh-TW" altLang="en-US" dirty="0" smtClean="0"/>
              <a:t>評估實益→環評時點延後（避免</a:t>
            </a:r>
            <a:r>
              <a:rPr lang="zh-TW" altLang="en-US" dirty="0"/>
              <a:t>嗣後</a:t>
            </a:r>
            <a:r>
              <a:rPr lang="zh-TW" altLang="en-US" dirty="0" smtClean="0"/>
              <a:t>變動過鉅）</a:t>
            </a:r>
            <a:endParaRPr lang="en-US" altLang="zh-TW" dirty="0" smtClean="0"/>
          </a:p>
          <a:p>
            <a:pPr>
              <a:buFont typeface="Wingdings" panose="05000000000000000000" pitchFamily="2" charset="2"/>
              <a:buChar char="Ø"/>
            </a:pPr>
            <a:r>
              <a:rPr lang="zh-TW" altLang="en-US" dirty="0" smtClean="0"/>
              <a:t>預防功能→環評時點提前 （避免危險已轉為實害）</a:t>
            </a:r>
            <a:endParaRPr lang="en-US" altLang="zh-TW" dirty="0" smtClean="0"/>
          </a:p>
          <a:p>
            <a:pPr>
              <a:buFont typeface="Wingdings" panose="05000000000000000000" pitchFamily="2" charset="2"/>
              <a:buChar char="Ø"/>
            </a:pPr>
            <a:r>
              <a:rPr lang="zh-TW" altLang="en-US" dirty="0"/>
              <a:t>權衡結果：環評法第</a:t>
            </a:r>
            <a:r>
              <a:rPr lang="en-US" altLang="zh-TW" dirty="0"/>
              <a:t>16</a:t>
            </a:r>
            <a:r>
              <a:rPr lang="zh-TW" altLang="en-US" dirty="0" smtClean="0"/>
              <a:t>條設有</a:t>
            </a:r>
            <a:r>
              <a:rPr lang="zh-TW" altLang="en-US" dirty="0"/>
              <a:t>因應開發行為在環評通過後變更之規定</a:t>
            </a:r>
            <a:r>
              <a:rPr lang="zh-TW" altLang="en-US" dirty="0" smtClean="0"/>
              <a:t>。其施行</a:t>
            </a:r>
            <a:r>
              <a:rPr lang="zh-TW" altLang="en-US" dirty="0"/>
              <a:t>細則第</a:t>
            </a:r>
            <a:r>
              <a:rPr lang="en-US" altLang="zh-TW" dirty="0"/>
              <a:t>37</a:t>
            </a:r>
            <a:r>
              <a:rPr lang="zh-TW" altLang="en-US" dirty="0"/>
              <a:t>及第</a:t>
            </a:r>
            <a:r>
              <a:rPr lang="en-US" altLang="zh-TW" dirty="0"/>
              <a:t>38</a:t>
            </a:r>
            <a:r>
              <a:rPr lang="zh-TW" altLang="en-US" dirty="0"/>
              <a:t>條按對環境可能影響之嚴重程度，分別規定應提出環境影響差異分析報告或重新辦理環境影響評估。</a:t>
            </a:r>
          </a:p>
          <a:p>
            <a:pPr>
              <a:buFont typeface="Wingdings" panose="05000000000000000000" pitchFamily="2" charset="2"/>
              <a:buChar char="Ø"/>
            </a:pPr>
            <a:endParaRPr lang="en-US" altLang="zh-TW" dirty="0" smtClean="0"/>
          </a:p>
          <a:p>
            <a:pPr>
              <a:buFont typeface="Wingdings" panose="05000000000000000000" pitchFamily="2" charset="2"/>
              <a:buChar char="Ø"/>
            </a:pPr>
            <a:endParaRPr lang="en-US" altLang="zh-TW" dirty="0" smtClean="0"/>
          </a:p>
        </p:txBody>
      </p:sp>
    </p:spTree>
    <p:extLst>
      <p:ext uri="{BB962C8B-B14F-4D97-AF65-F5344CB8AC3E}">
        <p14:creationId xmlns:p14="http://schemas.microsoft.com/office/powerpoint/2010/main" val="2442230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標題 1"/>
          <p:cNvSpPr>
            <a:spLocks noGrp="1"/>
          </p:cNvSpPr>
          <p:nvPr>
            <p:ph type="title"/>
          </p:nvPr>
        </p:nvSpPr>
        <p:spPr>
          <a:xfrm>
            <a:off x="838200" y="365125"/>
            <a:ext cx="10515600" cy="1325563"/>
          </a:xfrm>
        </p:spPr>
        <p:txBody>
          <a:bodyPr/>
          <a:lstStyle/>
          <a:p>
            <a:r>
              <a:rPr lang="zh-TW" altLang="zh-TW" u="sng" dirty="0" smtClean="0"/>
              <a:t>開發</a:t>
            </a:r>
            <a:r>
              <a:rPr lang="zh-TW" altLang="zh-TW" u="sng" dirty="0"/>
              <a:t>行為之範圍認定</a:t>
            </a:r>
            <a:r>
              <a:rPr lang="zh-TW" altLang="zh-TW" dirty="0" smtClean="0">
                <a:effectLst/>
              </a:rPr>
              <a:t> </a:t>
            </a:r>
            <a:endParaRPr kumimoji="1" lang="zh-TW" altLang="en-US" dirty="0"/>
          </a:p>
        </p:txBody>
      </p:sp>
      <p:graphicFrame>
        <p:nvGraphicFramePr>
          <p:cNvPr id="13" name="資料圖表 12"/>
          <p:cNvGraphicFramePr/>
          <p:nvPr>
            <p:extLst>
              <p:ext uri="{D42A27DB-BD31-4B8C-83A1-F6EECF244321}">
                <p14:modId xmlns:p14="http://schemas.microsoft.com/office/powerpoint/2010/main" val="961070731"/>
              </p:ext>
            </p:extLst>
          </p:nvPr>
        </p:nvGraphicFramePr>
        <p:xfrm>
          <a:off x="1077832" y="3161808"/>
          <a:ext cx="10634270" cy="3690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文字方塊 1"/>
          <p:cNvSpPr txBox="1"/>
          <p:nvPr/>
        </p:nvSpPr>
        <p:spPr>
          <a:xfrm>
            <a:off x="1052016" y="1984443"/>
            <a:ext cx="10301783" cy="1384995"/>
          </a:xfrm>
          <a:prstGeom prst="rect">
            <a:avLst/>
          </a:prstGeom>
          <a:noFill/>
        </p:spPr>
        <p:txBody>
          <a:bodyPr wrap="square" rtlCol="0">
            <a:spAutoFit/>
          </a:bodyPr>
          <a:lstStyle/>
          <a:p>
            <a:pPr marL="342900" indent="-342900">
              <a:buFont typeface="Arial" charset="0"/>
              <a:buChar char="•"/>
            </a:pPr>
            <a:r>
              <a:rPr lang="zh-TW" altLang="zh-TW" sz="2000" dirty="0"/>
              <a:t>原告自始所主張之系爭開發行為的範圍，係指整個擴建桃園國際機場園區行為之規劃、進行及完成後之使</a:t>
            </a:r>
            <a:r>
              <a:rPr lang="zh-TW" altLang="zh-TW" sz="2000" dirty="0" smtClean="0"/>
              <a:t>用</a:t>
            </a:r>
            <a:endParaRPr lang="en-US" altLang="zh-TW" sz="2000" dirty="0"/>
          </a:p>
          <a:p>
            <a:pPr marL="342900" indent="-342900">
              <a:buFont typeface="Arial" charset="0"/>
              <a:buChar char="•"/>
            </a:pPr>
            <a:r>
              <a:rPr lang="zh-TW" altLang="zh-TW" sz="2000" dirty="0" smtClean="0"/>
              <a:t>非</a:t>
            </a:r>
            <a:r>
              <a:rPr lang="zh-TW" altLang="zh-TW" sz="2000" dirty="0"/>
              <a:t>指業經內政部都市計畫委員會</a:t>
            </a:r>
            <a:r>
              <a:rPr lang="en-US" altLang="zh-TW" sz="2000" dirty="0"/>
              <a:t>103</a:t>
            </a:r>
            <a:r>
              <a:rPr lang="zh-TW" altLang="zh-TW" sz="2000" dirty="0"/>
              <a:t>年</a:t>
            </a:r>
            <a:r>
              <a:rPr lang="en-US" altLang="zh-TW" sz="2000" dirty="0"/>
              <a:t>7</a:t>
            </a:r>
            <a:r>
              <a:rPr lang="zh-TW" altLang="zh-TW" sz="2000" dirty="0"/>
              <a:t>月</a:t>
            </a:r>
            <a:r>
              <a:rPr lang="en-US" altLang="zh-TW" sz="2000" dirty="0"/>
              <a:t>29</a:t>
            </a:r>
            <a:r>
              <a:rPr lang="zh-TW" altLang="zh-TW" sz="2000" dirty="0"/>
              <a:t>日第</a:t>
            </a:r>
            <a:r>
              <a:rPr lang="en-US" altLang="zh-TW" sz="2000" dirty="0"/>
              <a:t>832</a:t>
            </a:r>
            <a:r>
              <a:rPr lang="zh-TW" altLang="zh-TW" sz="2000" dirty="0"/>
              <a:t>次會議所審定之系爭區段徵收作業 </a:t>
            </a:r>
            <a:endParaRPr lang="en-US" altLang="zh-TW" sz="2000" dirty="0" smtClean="0"/>
          </a:p>
          <a:p>
            <a:pPr marL="342900" indent="-342900">
              <a:buFont typeface="Arial" charset="0"/>
              <a:buChar char="•"/>
            </a:pPr>
            <a:endParaRPr kumimoji="1" lang="zh-TW" altLang="en-US" sz="2400" dirty="0"/>
          </a:p>
        </p:txBody>
      </p:sp>
    </p:spTree>
    <p:extLst>
      <p:ext uri="{BB962C8B-B14F-4D97-AF65-F5344CB8AC3E}">
        <p14:creationId xmlns:p14="http://schemas.microsoft.com/office/powerpoint/2010/main" val="602981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圖表 3"/>
          <p:cNvGraphicFramePr/>
          <p:nvPr>
            <p:extLst>
              <p:ext uri="{D42A27DB-BD31-4B8C-83A1-F6EECF244321}">
                <p14:modId xmlns:p14="http://schemas.microsoft.com/office/powerpoint/2010/main" val="1845975480"/>
              </p:ext>
            </p:extLst>
          </p:nvPr>
        </p:nvGraphicFramePr>
        <p:xfrm>
          <a:off x="1158543" y="186898"/>
          <a:ext cx="9786961" cy="6524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文字方塊 4"/>
          <p:cNvSpPr txBox="1"/>
          <p:nvPr/>
        </p:nvSpPr>
        <p:spPr>
          <a:xfrm>
            <a:off x="6960358" y="0"/>
            <a:ext cx="4872251" cy="1323439"/>
          </a:xfrm>
          <a:prstGeom prst="rect">
            <a:avLst/>
          </a:prstGeom>
          <a:noFill/>
        </p:spPr>
        <p:txBody>
          <a:bodyPr wrap="square" rtlCol="0">
            <a:spAutoFit/>
          </a:bodyPr>
          <a:lstStyle/>
          <a:p>
            <a:pPr marL="285750" indent="-285750">
              <a:buFont typeface="Arial" charset="0"/>
              <a:buChar char="•"/>
            </a:pPr>
            <a:r>
              <a:rPr lang="zh-TW" altLang="zh-TW" sz="2000" dirty="0"/>
              <a:t>大園區</a:t>
            </a:r>
            <a:r>
              <a:rPr lang="zh-TW" altLang="zh-TW" sz="2000" dirty="0" smtClean="0"/>
              <a:t>竹圍里</a:t>
            </a:r>
            <a:r>
              <a:rPr lang="zh-TW" altLang="zh-TW" sz="2000" dirty="0"/>
              <a:t>整</a:t>
            </a:r>
            <a:r>
              <a:rPr lang="zh-TW" altLang="zh-TW" sz="2000" dirty="0" smtClean="0"/>
              <a:t>個拆遷</a:t>
            </a:r>
            <a:endParaRPr lang="en-US" altLang="zh-TW" sz="2000" dirty="0" smtClean="0"/>
          </a:p>
          <a:p>
            <a:pPr marL="285750" indent="-285750">
              <a:buFont typeface="Arial" charset="0"/>
              <a:buChar char="•"/>
            </a:pPr>
            <a:r>
              <a:rPr lang="zh-TW" altLang="zh-TW" sz="2000" dirty="0"/>
              <a:t>蘆竹區宏竹里須全部徵收</a:t>
            </a:r>
            <a:r>
              <a:rPr lang="zh-TW" altLang="zh-TW" sz="2000" dirty="0" smtClean="0">
                <a:effectLst/>
              </a:rPr>
              <a:t> </a:t>
            </a:r>
            <a:endParaRPr lang="en-US" altLang="zh-TW" sz="2000" dirty="0" smtClean="0">
              <a:effectLst/>
            </a:endParaRPr>
          </a:p>
          <a:p>
            <a:pPr marL="285750" indent="-285750">
              <a:buFont typeface="Arial" charset="0"/>
              <a:buChar char="•"/>
            </a:pPr>
            <a:r>
              <a:rPr lang="zh-TW" altLang="zh-TW" sz="2000" dirty="0"/>
              <a:t>土地權利價值未達分配抵價地最小面積規定</a:t>
            </a:r>
            <a:r>
              <a:rPr lang="zh-TW" altLang="zh-TW" sz="2000" dirty="0" smtClean="0">
                <a:effectLst/>
              </a:rPr>
              <a:t>  </a:t>
            </a:r>
            <a:endParaRPr kumimoji="1" lang="zh-TW" altLang="en-US" sz="2000" dirty="0"/>
          </a:p>
        </p:txBody>
      </p:sp>
      <p:sp>
        <p:nvSpPr>
          <p:cNvPr id="6" name="文字方塊 5"/>
          <p:cNvSpPr txBox="1"/>
          <p:nvPr/>
        </p:nvSpPr>
        <p:spPr>
          <a:xfrm>
            <a:off x="8962030" y="1876908"/>
            <a:ext cx="3102591" cy="1015663"/>
          </a:xfrm>
          <a:prstGeom prst="rect">
            <a:avLst/>
          </a:prstGeom>
          <a:noFill/>
        </p:spPr>
        <p:txBody>
          <a:bodyPr wrap="square" rtlCol="0">
            <a:spAutoFit/>
          </a:bodyPr>
          <a:lstStyle/>
          <a:p>
            <a:pPr marL="285750" indent="-285750">
              <a:buFont typeface="Arial" charset="0"/>
              <a:buChar char="•"/>
            </a:pPr>
            <a:r>
              <a:rPr lang="zh-TW" altLang="zh-TW" sz="2000" dirty="0" smtClean="0"/>
              <a:t>移除</a:t>
            </a:r>
            <a:r>
              <a:rPr lang="zh-TW" altLang="en-US" sz="2000" dirty="0" smtClean="0"/>
              <a:t>農地</a:t>
            </a:r>
            <a:endParaRPr lang="en-US" altLang="zh-TW" sz="2000" dirty="0" smtClean="0"/>
          </a:p>
          <a:p>
            <a:pPr marL="285750" indent="-285750">
              <a:buFont typeface="Arial" charset="0"/>
              <a:buChar char="•"/>
            </a:pPr>
            <a:r>
              <a:rPr lang="zh-TW" altLang="en-US" sz="2000" dirty="0" smtClean="0"/>
              <a:t>預定之</a:t>
            </a:r>
            <a:r>
              <a:rPr lang="zh-TW" altLang="zh-TW" sz="2000" dirty="0" smtClean="0"/>
              <a:t>農業專用區</a:t>
            </a:r>
            <a:r>
              <a:rPr lang="zh-TW" altLang="en-US" sz="2000" dirty="0" smtClean="0"/>
              <a:t>縮減、</a:t>
            </a:r>
            <a:r>
              <a:rPr lang="zh-TW" altLang="zh-TW" sz="2000" dirty="0"/>
              <a:t>位在舊垃圾場上</a:t>
            </a:r>
            <a:r>
              <a:rPr lang="zh-TW" altLang="zh-TW" sz="2000" dirty="0" smtClean="0">
                <a:effectLst/>
              </a:rPr>
              <a:t>  </a:t>
            </a:r>
            <a:endParaRPr kumimoji="1" lang="zh-TW" altLang="en-US" sz="2000" dirty="0"/>
          </a:p>
        </p:txBody>
      </p:sp>
      <p:sp>
        <p:nvSpPr>
          <p:cNvPr id="7" name="文字方塊 6"/>
          <p:cNvSpPr txBox="1"/>
          <p:nvPr/>
        </p:nvSpPr>
        <p:spPr>
          <a:xfrm>
            <a:off x="9771797" y="3643952"/>
            <a:ext cx="2292824" cy="1015663"/>
          </a:xfrm>
          <a:prstGeom prst="rect">
            <a:avLst/>
          </a:prstGeom>
          <a:noFill/>
        </p:spPr>
        <p:txBody>
          <a:bodyPr wrap="square" rtlCol="0">
            <a:spAutoFit/>
          </a:bodyPr>
          <a:lstStyle/>
          <a:p>
            <a:pPr marL="285750" indent="-285750">
              <a:buFont typeface="Arial" charset="0"/>
              <a:buChar char="•"/>
            </a:pPr>
            <a:r>
              <a:rPr lang="zh-TW" altLang="zh-TW" sz="2000" dirty="0"/>
              <a:t>影響學童之受</a:t>
            </a:r>
            <a:r>
              <a:rPr lang="zh-TW" altLang="zh-TW" sz="2000" dirty="0" smtClean="0"/>
              <a:t>教權</a:t>
            </a:r>
            <a:endParaRPr lang="en-US" altLang="zh-TW" sz="2000" dirty="0" smtClean="0"/>
          </a:p>
          <a:p>
            <a:pPr marL="285750" indent="-285750">
              <a:buFont typeface="Arial" charset="0"/>
              <a:buChar char="•"/>
            </a:pPr>
            <a:r>
              <a:rPr lang="zh-TW" altLang="zh-TW" sz="2000" dirty="0" smtClean="0"/>
              <a:t>教師</a:t>
            </a:r>
            <a:r>
              <a:rPr lang="zh-TW" altLang="zh-TW" sz="2000" dirty="0"/>
              <a:t>之工作權</a:t>
            </a:r>
            <a:r>
              <a:rPr lang="zh-TW" altLang="zh-TW" sz="2000" dirty="0" smtClean="0">
                <a:effectLst/>
              </a:rPr>
              <a:t> </a:t>
            </a:r>
            <a:endParaRPr kumimoji="1" lang="zh-TW" altLang="en-US" sz="2000" dirty="0"/>
          </a:p>
        </p:txBody>
      </p:sp>
      <p:sp>
        <p:nvSpPr>
          <p:cNvPr id="8" name="文字方塊 7"/>
          <p:cNvSpPr txBox="1"/>
          <p:nvPr/>
        </p:nvSpPr>
        <p:spPr>
          <a:xfrm>
            <a:off x="7937770" y="5038927"/>
            <a:ext cx="4126851" cy="1323439"/>
          </a:xfrm>
          <a:prstGeom prst="rect">
            <a:avLst/>
          </a:prstGeom>
          <a:noFill/>
        </p:spPr>
        <p:txBody>
          <a:bodyPr wrap="square" rtlCol="0">
            <a:spAutoFit/>
          </a:bodyPr>
          <a:lstStyle/>
          <a:p>
            <a:pPr marL="285750" indent="-285750">
              <a:buFont typeface="Arial" charset="0"/>
              <a:buChar char="•"/>
            </a:pPr>
            <a:r>
              <a:rPr lang="zh-TW" altLang="zh-TW" sz="2000" dirty="0"/>
              <a:t>桃園地區的</a:t>
            </a:r>
            <a:r>
              <a:rPr lang="zh-TW" altLang="zh-TW" sz="2000" dirty="0" smtClean="0"/>
              <a:t>埤塘</a:t>
            </a:r>
            <a:r>
              <a:rPr lang="zh-TW" altLang="zh-TW" sz="2000" dirty="0"/>
              <a:t>被</a:t>
            </a:r>
            <a:r>
              <a:rPr lang="zh-TW" altLang="zh-TW" sz="2000" dirty="0" smtClean="0"/>
              <a:t>填平</a:t>
            </a:r>
            <a:endParaRPr lang="en-US" altLang="zh-TW" sz="2000" dirty="0" smtClean="0"/>
          </a:p>
          <a:p>
            <a:pPr marL="285750" indent="-285750">
              <a:buFont typeface="Arial" charset="0"/>
              <a:buChar char="•"/>
            </a:pPr>
            <a:r>
              <a:rPr lang="zh-TW" altLang="zh-TW" sz="2000" dirty="0"/>
              <a:t>許厝港</a:t>
            </a:r>
            <a:r>
              <a:rPr lang="zh-TW" altLang="zh-TW" sz="2000" dirty="0" smtClean="0"/>
              <a:t>濕地</a:t>
            </a:r>
            <a:r>
              <a:rPr lang="zh-TW" altLang="en-US" sz="2000" dirty="0" smtClean="0">
                <a:effectLst/>
              </a:rPr>
              <a:t>及</a:t>
            </a:r>
            <a:r>
              <a:rPr lang="zh-TW" altLang="zh-TW" sz="2000" dirty="0"/>
              <a:t>東亞水鳥南北</a:t>
            </a:r>
            <a:r>
              <a:rPr lang="zh-TW" altLang="zh-TW" sz="2000" dirty="0" smtClean="0"/>
              <a:t>遷徙線</a:t>
            </a:r>
            <a:r>
              <a:rPr lang="zh-TW" altLang="en-US" sz="2000" dirty="0" smtClean="0"/>
              <a:t>被破壞</a:t>
            </a:r>
            <a:endParaRPr lang="en-US" altLang="zh-TW" sz="2000" dirty="0" smtClean="0"/>
          </a:p>
          <a:p>
            <a:pPr marL="285750" indent="-285750">
              <a:buFont typeface="Arial" charset="0"/>
              <a:buChar char="•"/>
            </a:pPr>
            <a:r>
              <a:rPr lang="zh-TW" altLang="zh-TW" sz="2000" dirty="0"/>
              <a:t>預設沙崙</a:t>
            </a:r>
            <a:r>
              <a:rPr lang="zh-TW" altLang="zh-TW" sz="2000" dirty="0" smtClean="0"/>
              <a:t>油庫</a:t>
            </a:r>
            <a:r>
              <a:rPr lang="zh-TW" altLang="en-US" sz="2000" dirty="0" smtClean="0"/>
              <a:t>帶來生態災難風險</a:t>
            </a:r>
            <a:r>
              <a:rPr lang="zh-TW" altLang="zh-TW" sz="2000" dirty="0" smtClean="0">
                <a:effectLst/>
              </a:rPr>
              <a:t> </a:t>
            </a:r>
            <a:endParaRPr kumimoji="1" lang="zh-TW" altLang="en-US" sz="2000" dirty="0"/>
          </a:p>
        </p:txBody>
      </p:sp>
      <p:sp>
        <p:nvSpPr>
          <p:cNvPr id="9" name="文字方塊 8"/>
          <p:cNvSpPr txBox="1"/>
          <p:nvPr/>
        </p:nvSpPr>
        <p:spPr>
          <a:xfrm>
            <a:off x="951811" y="5392326"/>
            <a:ext cx="3102591" cy="707886"/>
          </a:xfrm>
          <a:prstGeom prst="rect">
            <a:avLst/>
          </a:prstGeom>
          <a:noFill/>
        </p:spPr>
        <p:txBody>
          <a:bodyPr wrap="square" rtlCol="0">
            <a:spAutoFit/>
          </a:bodyPr>
          <a:lstStyle/>
          <a:p>
            <a:pPr marL="285750" indent="-285750">
              <a:buFont typeface="Arial" charset="0"/>
              <a:buChar char="•"/>
            </a:pPr>
            <a:r>
              <a:rPr lang="zh-TW" altLang="zh-TW" sz="2000" dirty="0"/>
              <a:t>鬆軟砂質</a:t>
            </a:r>
            <a:r>
              <a:rPr lang="zh-TW" altLang="zh-TW" sz="2000" dirty="0" smtClean="0"/>
              <a:t>土</a:t>
            </a:r>
            <a:r>
              <a:rPr lang="zh-TW" altLang="en-US" sz="2000" dirty="0" smtClean="0"/>
              <a:t>有</a:t>
            </a:r>
            <a:r>
              <a:rPr lang="zh-TW" altLang="zh-TW" sz="2000" dirty="0"/>
              <a:t>沉陷風險</a:t>
            </a:r>
            <a:r>
              <a:rPr lang="zh-TW" altLang="zh-TW" sz="2000" dirty="0" smtClean="0">
                <a:effectLst/>
              </a:rPr>
              <a:t> </a:t>
            </a:r>
            <a:endParaRPr lang="en-US" altLang="zh-TW" sz="2000" dirty="0" smtClean="0"/>
          </a:p>
          <a:p>
            <a:pPr marL="285750" indent="-285750">
              <a:buFont typeface="Arial" charset="0"/>
              <a:buChar char="•"/>
            </a:pPr>
            <a:r>
              <a:rPr lang="zh-TW" altLang="zh-TW" sz="2000" dirty="0" smtClean="0"/>
              <a:t>海風</a:t>
            </a:r>
            <a:r>
              <a:rPr lang="zh-TW" altLang="en-US" sz="2000" dirty="0" smtClean="0"/>
              <a:t>造成側風</a:t>
            </a:r>
            <a:endParaRPr kumimoji="1" lang="zh-TW" altLang="en-US" sz="2000" dirty="0"/>
          </a:p>
        </p:txBody>
      </p:sp>
      <p:sp>
        <p:nvSpPr>
          <p:cNvPr id="10" name="文字方塊 9"/>
          <p:cNvSpPr txBox="1"/>
          <p:nvPr/>
        </p:nvSpPr>
        <p:spPr>
          <a:xfrm>
            <a:off x="271438" y="1897059"/>
            <a:ext cx="3102591" cy="1015663"/>
          </a:xfrm>
          <a:prstGeom prst="rect">
            <a:avLst/>
          </a:prstGeom>
          <a:noFill/>
        </p:spPr>
        <p:txBody>
          <a:bodyPr wrap="square" rtlCol="0">
            <a:spAutoFit/>
          </a:bodyPr>
          <a:lstStyle/>
          <a:p>
            <a:pPr marL="285750" indent="-285750">
              <a:buFont typeface="Arial" charset="0"/>
              <a:buChar char="•"/>
            </a:pPr>
            <a:r>
              <a:rPr lang="zh-TW" altLang="zh-TW" sz="2000" dirty="0" smtClean="0"/>
              <a:t>福海宮</a:t>
            </a:r>
            <a:r>
              <a:rPr lang="zh-TW" altLang="en-US" sz="2000" dirty="0" smtClean="0"/>
              <a:t>之</a:t>
            </a:r>
            <a:r>
              <a:rPr lang="zh-TW" altLang="zh-TW" sz="2000" dirty="0"/>
              <a:t>宗教</a:t>
            </a:r>
            <a:r>
              <a:rPr lang="zh-TW" altLang="zh-TW" sz="2000" dirty="0" smtClean="0"/>
              <a:t>專用區</a:t>
            </a:r>
            <a:r>
              <a:rPr lang="zh-TW" altLang="en-US" sz="2000" dirty="0" smtClean="0"/>
              <a:t>有限縮</a:t>
            </a:r>
            <a:endParaRPr lang="en-US" altLang="zh-TW" sz="2000" dirty="0" smtClean="0"/>
          </a:p>
          <a:p>
            <a:pPr marL="285750" indent="-285750">
              <a:buFont typeface="Arial" charset="0"/>
              <a:buChar char="•"/>
            </a:pPr>
            <a:r>
              <a:rPr lang="zh-TW" altLang="en-US" sz="2000" dirty="0" smtClean="0"/>
              <a:t>飛</a:t>
            </a:r>
            <a:r>
              <a:rPr lang="zh-TW" altLang="zh-TW" sz="2000" dirty="0" smtClean="0"/>
              <a:t>機升</a:t>
            </a:r>
            <a:r>
              <a:rPr lang="zh-TW" altLang="zh-TW" sz="2000" dirty="0"/>
              <a:t>降之</a:t>
            </a:r>
            <a:r>
              <a:rPr lang="zh-TW" altLang="zh-TW" sz="2000" dirty="0" smtClean="0"/>
              <a:t>景象打擾</a:t>
            </a:r>
            <a:endParaRPr kumimoji="1" lang="zh-TW" altLang="en-US" sz="2000" dirty="0" smtClean="0"/>
          </a:p>
        </p:txBody>
      </p:sp>
    </p:spTree>
    <p:extLst>
      <p:ext uri="{BB962C8B-B14F-4D97-AF65-F5344CB8AC3E}">
        <p14:creationId xmlns:p14="http://schemas.microsoft.com/office/powerpoint/2010/main" val="733801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被告指：</a:t>
            </a:r>
            <a:endParaRPr kumimoji="1" lang="zh-TW" altLang="en-US" dirty="0"/>
          </a:p>
        </p:txBody>
      </p:sp>
      <p:sp>
        <p:nvSpPr>
          <p:cNvPr id="3" name="文字版面配置區 2"/>
          <p:cNvSpPr>
            <a:spLocks noGrp="1"/>
          </p:cNvSpPr>
          <p:nvPr>
            <p:ph type="body" idx="1"/>
          </p:nvPr>
        </p:nvSpPr>
        <p:spPr/>
        <p:txBody>
          <a:bodyPr/>
          <a:lstStyle/>
          <a:p>
            <a:r>
              <a:rPr lang="zh-TW" altLang="en-US" dirty="0" smtClean="0"/>
              <a:t>（１）開發單位</a:t>
            </a:r>
            <a:r>
              <a:rPr lang="zh-TW" altLang="zh-TW" dirty="0" smtClean="0"/>
              <a:t>不</a:t>
            </a:r>
            <a:r>
              <a:rPr lang="zh-TW" altLang="zh-TW" dirty="0"/>
              <a:t>具徵收權</a:t>
            </a:r>
            <a:r>
              <a:rPr lang="zh-TW" altLang="zh-TW" dirty="0" smtClean="0"/>
              <a:t>限</a:t>
            </a:r>
            <a:endParaRPr lang="en-US" altLang="zh-TW" dirty="0" smtClean="0"/>
          </a:p>
          <a:p>
            <a:r>
              <a:rPr kumimoji="1" lang="zh-TW" altLang="en-US" dirty="0" smtClean="0"/>
              <a:t>（２）</a:t>
            </a:r>
            <a:r>
              <a:rPr lang="zh-TW" altLang="zh-TW" dirty="0"/>
              <a:t>欲對系爭區段徵收行為救濟，應參與聽證會議，或對日後徵收處分提起爭訟 </a:t>
            </a:r>
            <a:endParaRPr lang="en-US" altLang="zh-TW" dirty="0" smtClean="0"/>
          </a:p>
          <a:p>
            <a:endParaRPr kumimoji="1" lang="en-US" altLang="zh-TW" dirty="0"/>
          </a:p>
          <a:p>
            <a:r>
              <a:rPr kumimoji="1" lang="zh-TW" altLang="en-US" dirty="0" smtClean="0"/>
              <a:t>駁斥如下：</a:t>
            </a:r>
            <a:endParaRPr kumimoji="1" lang="en-US" altLang="zh-TW" dirty="0" smtClean="0"/>
          </a:p>
          <a:p>
            <a:r>
              <a:rPr kumimoji="1" lang="zh-TW" altLang="en-US" dirty="0" smtClean="0"/>
              <a:t>（１）對</a:t>
            </a:r>
            <a:r>
              <a:rPr lang="zh-TW" altLang="zh-TW" dirty="0" smtClean="0"/>
              <a:t>開</a:t>
            </a:r>
            <a:r>
              <a:rPr lang="zh-TW" altLang="zh-TW" dirty="0"/>
              <a:t>發行為</a:t>
            </a:r>
            <a:r>
              <a:rPr lang="zh-TW" altLang="zh-TW" dirty="0" smtClean="0"/>
              <a:t>之</a:t>
            </a:r>
            <a:r>
              <a:rPr lang="zh-TW" altLang="en-US" dirty="0" smtClean="0"/>
              <a:t>認定及範圍</a:t>
            </a:r>
            <a:r>
              <a:rPr lang="zh-TW" altLang="zh-TW" dirty="0" smtClean="0"/>
              <a:t>誤</a:t>
            </a:r>
            <a:r>
              <a:rPr lang="zh-TW" altLang="zh-TW" dirty="0"/>
              <a:t>解所</a:t>
            </a:r>
            <a:r>
              <a:rPr lang="zh-TW" altLang="zh-TW" dirty="0" smtClean="0"/>
              <a:t>致</a:t>
            </a:r>
            <a:r>
              <a:rPr lang="zh-TW" altLang="en-US" dirty="0" smtClean="0"/>
              <a:t>，徵收非開發行為之一</a:t>
            </a:r>
            <a:endParaRPr lang="en-US" altLang="zh-TW" dirty="0" smtClean="0"/>
          </a:p>
          <a:p>
            <a:r>
              <a:rPr kumimoji="1" lang="zh-TW" altLang="en-US" dirty="0" smtClean="0"/>
              <a:t>（２）徵收屬擴建計畫之規畫，故屬環評法之範圍</a:t>
            </a:r>
            <a:endParaRPr kumimoji="1" lang="en-US" altLang="zh-TW" dirty="0" smtClean="0"/>
          </a:p>
        </p:txBody>
      </p:sp>
    </p:spTree>
    <p:extLst>
      <p:ext uri="{BB962C8B-B14F-4D97-AF65-F5344CB8AC3E}">
        <p14:creationId xmlns:p14="http://schemas.microsoft.com/office/powerpoint/2010/main" val="1916332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594358"/>
            <a:ext cx="3200399" cy="2286000"/>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buClr>
                <a:srgbClr val="FFFFFF"/>
              </a:buClr>
              <a:buSzPct val="25000"/>
              <a:buFont typeface="Calibri"/>
              <a:buNone/>
            </a:pPr>
            <a:r>
              <a:rPr lang="zh-TW" sz="4800" b="0" i="0" u="none" strike="noStrike" cap="none">
                <a:solidFill>
                  <a:srgbClr val="FFFFFF"/>
                </a:solidFill>
                <a:latin typeface="Calibri"/>
                <a:ea typeface="Calibri"/>
                <a:cs typeface="Calibri"/>
                <a:sym typeface="Calibri"/>
              </a:rPr>
              <a:t>程序部份</a:t>
            </a:r>
          </a:p>
        </p:txBody>
      </p:sp>
      <p:sp>
        <p:nvSpPr>
          <p:cNvPr id="126" name="Shape 126"/>
          <p:cNvSpPr txBox="1">
            <a:spLocks noGrp="1"/>
          </p:cNvSpPr>
          <p:nvPr>
            <p:ph type="body" idx="2"/>
          </p:nvPr>
        </p:nvSpPr>
        <p:spPr>
          <a:xfrm>
            <a:off x="457200" y="2926080"/>
            <a:ext cx="3200399" cy="3379124"/>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Calibri"/>
              <a:buNone/>
            </a:pPr>
            <a:endParaRPr sz="1500" b="0" i="0" u="none" strike="noStrike" cap="none">
              <a:solidFill>
                <a:srgbClr val="FFFFFF"/>
              </a:solidFill>
              <a:latin typeface="Calibri"/>
              <a:ea typeface="Calibri"/>
              <a:cs typeface="Calibri"/>
              <a:sym typeface="Calibri"/>
            </a:endParaRPr>
          </a:p>
        </p:txBody>
      </p:sp>
      <p:sp>
        <p:nvSpPr>
          <p:cNvPr id="2" name="文字版面配置區 1"/>
          <p:cNvSpPr>
            <a:spLocks noGrp="1"/>
          </p:cNvSpPr>
          <p:nvPr>
            <p:ph type="body" idx="1"/>
          </p:nvPr>
        </p:nvSpPr>
        <p:spPr>
          <a:xfrm>
            <a:off x="4258101" y="1992574"/>
            <a:ext cx="7933899" cy="4049970"/>
          </a:xfrm>
        </p:spPr>
        <p:txBody>
          <a:bodyPr/>
          <a:lstStyle/>
          <a:p>
            <a:pPr lvl="0" indent="-154940">
              <a:spcBef>
                <a:spcPts val="0"/>
              </a:spcBef>
              <a:spcAft>
                <a:spcPts val="0"/>
              </a:spcAft>
            </a:pPr>
            <a:r>
              <a:rPr lang="zh-TW" altLang="en-US" b="1" dirty="0" smtClean="0"/>
              <a:t>一、原告</a:t>
            </a:r>
            <a:r>
              <a:rPr lang="zh-TW" altLang="en-US" b="1" dirty="0"/>
              <a:t>社團法人環境法律人協會理事長張譽</a:t>
            </a:r>
            <a:r>
              <a:rPr lang="zh-TW" altLang="en-US" b="1" dirty="0" smtClean="0"/>
              <a:t>尹聲明</a:t>
            </a:r>
            <a:r>
              <a:rPr lang="zh-TW" altLang="en-US" b="1" dirty="0"/>
              <a:t>承受</a:t>
            </a:r>
            <a:r>
              <a:rPr lang="zh-TW" altLang="en-US" b="1" dirty="0" smtClean="0"/>
              <a:t>訴訟</a:t>
            </a:r>
            <a:endParaRPr lang="en-US" altLang="zh-TW" b="1" dirty="0" smtClean="0"/>
          </a:p>
          <a:p>
            <a:pPr lvl="0" indent="-154940">
              <a:spcBef>
                <a:spcPts val="0"/>
              </a:spcBef>
              <a:spcAft>
                <a:spcPts val="0"/>
              </a:spcAft>
            </a:pPr>
            <a:endParaRPr lang="en-US" altLang="zh-TW" b="1" dirty="0" smtClean="0"/>
          </a:p>
          <a:p>
            <a:pPr lvl="0" indent="-154940">
              <a:spcBef>
                <a:spcPts val="0"/>
              </a:spcBef>
              <a:spcAft>
                <a:spcPts val="0"/>
              </a:spcAft>
            </a:pPr>
            <a:endParaRPr lang="en-US" altLang="zh-TW" b="1" dirty="0"/>
          </a:p>
          <a:p>
            <a:pPr lvl="0" indent="-154940">
              <a:spcBef>
                <a:spcPts val="0"/>
              </a:spcBef>
              <a:spcAft>
                <a:spcPts val="0"/>
              </a:spcAft>
            </a:pPr>
            <a:r>
              <a:rPr lang="zh-TW" altLang="en-US" b="1" dirty="0"/>
              <a:t>二</a:t>
            </a:r>
            <a:r>
              <a:rPr lang="zh-TW" altLang="en-US" b="1" dirty="0" smtClean="0"/>
              <a:t>、</a:t>
            </a:r>
            <a:r>
              <a:rPr lang="zh-TW" altLang="en-US" b="1" dirty="0"/>
              <a:t>公益團體具備當事人適格</a:t>
            </a:r>
          </a:p>
          <a:p>
            <a:pPr lvl="0" indent="-154940">
              <a:spcBef>
                <a:spcPts val="1400"/>
              </a:spcBef>
              <a:spcAft>
                <a:spcPts val="0"/>
              </a:spcAft>
            </a:pPr>
            <a:endParaRPr lang="zh-TW" altLang="en-US" b="1" dirty="0"/>
          </a:p>
          <a:p>
            <a:pPr lvl="0" indent="-154940">
              <a:spcBef>
                <a:spcPts val="1400"/>
              </a:spcBef>
              <a:spcAft>
                <a:spcPts val="0"/>
              </a:spcAft>
            </a:pPr>
            <a:r>
              <a:rPr lang="zh-TW" altLang="en-US" b="1" dirty="0"/>
              <a:t>三</a:t>
            </a:r>
            <a:r>
              <a:rPr lang="zh-TW" altLang="en-US" b="1" dirty="0" smtClean="0"/>
              <a:t>、</a:t>
            </a:r>
            <a:r>
              <a:rPr lang="zh-TW" altLang="en-US" b="1" dirty="0"/>
              <a:t>當地居民具備當事人適格</a:t>
            </a:r>
          </a:p>
          <a:p>
            <a:pPr lvl="0" indent="-154940">
              <a:spcBef>
                <a:spcPts val="1400"/>
              </a:spcBef>
              <a:spcAft>
                <a:spcPts val="0"/>
              </a:spcAft>
            </a:pPr>
            <a:endParaRPr lang="zh-TW" altLang="en-US" b="1" dirty="0"/>
          </a:p>
          <a:p>
            <a:pPr lvl="0" indent="-154940">
              <a:spcBef>
                <a:spcPts val="1400"/>
              </a:spcBef>
              <a:spcAft>
                <a:spcPts val="0"/>
              </a:spcAft>
            </a:pPr>
            <a:r>
              <a:rPr lang="zh-TW" altLang="en-US" b="1" dirty="0"/>
              <a:t>四</a:t>
            </a:r>
            <a:r>
              <a:rPr lang="zh-TW" altLang="en-US" b="1" dirty="0" smtClean="0"/>
              <a:t>、</a:t>
            </a:r>
            <a:r>
              <a:rPr lang="zh-TW" altLang="en-US" b="1" dirty="0"/>
              <a:t>原告具備為第一項訴之</a:t>
            </a:r>
            <a:r>
              <a:rPr lang="zh-TW" altLang="en-US" b="1" dirty="0" smtClean="0"/>
              <a:t>聲明的訴訟</a:t>
            </a:r>
            <a:r>
              <a:rPr lang="zh-TW" altLang="en-US" b="1" dirty="0"/>
              <a:t>權能</a:t>
            </a:r>
          </a:p>
          <a:p>
            <a:endParaRPr lang="zh-TW" altLang="en-US" dirty="0"/>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系爭開發行為為一個開發行為</a:t>
            </a:r>
            <a:endParaRPr lang="zh-TW" altLang="en-US" b="1" dirty="0"/>
          </a:p>
        </p:txBody>
      </p:sp>
      <p:sp>
        <p:nvSpPr>
          <p:cNvPr id="3" name="文字版面配置區 2"/>
          <p:cNvSpPr>
            <a:spLocks noGrp="1"/>
          </p:cNvSpPr>
          <p:nvPr>
            <p:ph type="body" idx="1"/>
          </p:nvPr>
        </p:nvSpPr>
        <p:spPr/>
        <p:txBody>
          <a:bodyPr/>
          <a:lstStyle/>
          <a:p>
            <a:pPr>
              <a:buFont typeface="Wingdings" pitchFamily="2" charset="2"/>
              <a:buChar char="l"/>
            </a:pPr>
            <a:r>
              <a:rPr lang="zh-TW" altLang="zh-TW" sz="2400" dirty="0" smtClean="0"/>
              <a:t>第三跑道和自由貿易港區屬於</a:t>
            </a:r>
            <a:r>
              <a:rPr lang="zh-TW" altLang="zh-TW" sz="2400" b="1" dirty="0" smtClean="0"/>
              <a:t>同一開發行為</a:t>
            </a:r>
            <a:r>
              <a:rPr lang="zh-TW" altLang="zh-TW" sz="2400" dirty="0" smtClean="0"/>
              <a:t>。故不應如被告所言適用環評法第</a:t>
            </a:r>
            <a:r>
              <a:rPr lang="en-US" altLang="zh-TW" sz="2400" dirty="0" smtClean="0"/>
              <a:t>15</a:t>
            </a:r>
            <a:r>
              <a:rPr lang="zh-TW" altLang="zh-TW" sz="2400" dirty="0" smtClean="0"/>
              <a:t>條</a:t>
            </a:r>
            <a:r>
              <a:rPr lang="zh-TW" altLang="en-US" sz="2400" dirty="0" smtClean="0"/>
              <a:t>：</a:t>
            </a:r>
            <a:r>
              <a:rPr lang="zh-TW" altLang="zh-TW" sz="2400" dirty="0" smtClean="0"/>
              <a:t> ：「同一場所，有二個以上之開發行為同時實施者，得合併進行評估。」更不應依環 評法施行細則第</a:t>
            </a:r>
            <a:r>
              <a:rPr lang="en-US" altLang="zh-TW" sz="2400" dirty="0" smtClean="0"/>
              <a:t> 33 </a:t>
            </a:r>
            <a:r>
              <a:rPr lang="zh-TW" altLang="zh-TW" sz="2400" dirty="0" smtClean="0"/>
              <a:t>條討論其環境背景因子是否類似</a:t>
            </a:r>
            <a:r>
              <a:rPr lang="zh-TW" altLang="en-US" sz="2400" dirty="0" smtClean="0"/>
              <a:t>。</a:t>
            </a:r>
            <a:r>
              <a:rPr lang="en-US" altLang="zh-TW" sz="2400" dirty="0" smtClean="0"/>
              <a:t/>
            </a:r>
            <a:br>
              <a:rPr lang="en-US" altLang="zh-TW" sz="2400" dirty="0" smtClean="0"/>
            </a:br>
            <a:endParaRPr lang="en-US" altLang="zh-TW" sz="2400" dirty="0" smtClean="0"/>
          </a:p>
          <a:p>
            <a:pPr>
              <a:buFont typeface="Wingdings" pitchFamily="2" charset="2"/>
              <a:buChar char="l"/>
            </a:pPr>
            <a:r>
              <a:rPr lang="zh-TW" altLang="zh-TW" sz="2400" dirty="0" smtClean="0"/>
              <a:t>系爭開發行為皆依據審定版都市計畫書所辦理實施，表示其兩個範圍之開發並非全然獨立，而是需要相互配合，一同檢視，故兩者須一同進行環評，才能在涵蓋之開發範圍間，做出統合完善的行政決定。</a:t>
            </a:r>
            <a:endParaRPr lang="en-US" altLang="zh-TW" sz="2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系爭開發行為為一個開發行為</a:t>
            </a:r>
            <a:endParaRPr lang="zh-TW" altLang="en-US" b="1" dirty="0"/>
          </a:p>
        </p:txBody>
      </p:sp>
      <p:sp>
        <p:nvSpPr>
          <p:cNvPr id="3" name="文字版面配置區 2"/>
          <p:cNvSpPr>
            <a:spLocks noGrp="1"/>
          </p:cNvSpPr>
          <p:nvPr>
            <p:ph type="body" idx="1"/>
          </p:nvPr>
        </p:nvSpPr>
        <p:spPr/>
        <p:txBody>
          <a:bodyPr/>
          <a:lstStyle/>
          <a:p>
            <a:pPr>
              <a:buFont typeface="Wingdings" pitchFamily="2" charset="2"/>
              <a:buChar char="l"/>
            </a:pPr>
            <a:r>
              <a:rPr lang="zh-TW" altLang="zh-TW" sz="2400" dirty="0" smtClean="0"/>
              <a:t>環評法第</a:t>
            </a:r>
            <a:r>
              <a:rPr lang="en-US" altLang="zh-TW" sz="2400" dirty="0" smtClean="0"/>
              <a:t>15</a:t>
            </a:r>
            <a:r>
              <a:rPr lang="zh-TW" altLang="zh-TW" sz="2400" dirty="0" smtClean="0"/>
              <a:t>條其目的係為在相異開發行為之間，若開發行為在同一場所，有相似之環境因子，因而有利於合併評估者，使其合併進行評估，更能節省環評之勞煩，並非以環境因子並不相似，而作為規避篩選得否進行環評之條件。</a:t>
            </a:r>
            <a:r>
              <a:rPr lang="en-US" altLang="zh-TW" sz="2400" dirty="0" smtClean="0"/>
              <a:t/>
            </a:r>
            <a:br>
              <a:rPr lang="en-US" altLang="zh-TW" sz="2400" dirty="0" smtClean="0"/>
            </a:br>
            <a:endParaRPr lang="en-US" altLang="zh-TW" sz="2400" dirty="0" smtClean="0"/>
          </a:p>
          <a:p>
            <a:pPr>
              <a:buFont typeface="Wingdings" pitchFamily="2" charset="2"/>
              <a:buChar char="l"/>
            </a:pPr>
            <a:r>
              <a:rPr lang="zh-TW" altLang="zh-TW" sz="2400" dirty="0" smtClean="0"/>
              <a:t>被告略以：第三跑道和自由貿易港區包括兩處擴建用地，第三跑道包括第三跑道、滑行道、衛星廊廳、客貨機機坪、貨運站區等，第二種自由貿易港專用區則包括自由貿易港專用區，此有桃園國際機場股份有限公司</a:t>
            </a:r>
            <a:r>
              <a:rPr lang="en-US" altLang="zh-TW" sz="2400" dirty="0" smtClean="0"/>
              <a:t>104</a:t>
            </a:r>
            <a:r>
              <a:rPr lang="zh-TW" altLang="zh-TW" sz="2400" dirty="0" smtClean="0"/>
              <a:t>年</a:t>
            </a:r>
            <a:r>
              <a:rPr lang="en-US" altLang="zh-TW" sz="2400" dirty="0" smtClean="0"/>
              <a:t>3</a:t>
            </a:r>
            <a:r>
              <a:rPr lang="zh-TW" altLang="zh-TW" sz="2400" dirty="0" smtClean="0"/>
              <a:t>月</a:t>
            </a:r>
            <a:r>
              <a:rPr lang="en-US" altLang="zh-TW" sz="2400" dirty="0" smtClean="0"/>
              <a:t>12</a:t>
            </a:r>
            <a:r>
              <a:rPr lang="zh-TW" altLang="zh-TW" sz="2400" dirty="0" smtClean="0"/>
              <a:t>日函在卷可稽</a:t>
            </a:r>
            <a:r>
              <a:rPr lang="zh-TW" altLang="en-US" sz="2400" dirty="0" smtClean="0"/>
              <a:t>，</a:t>
            </a:r>
            <a:r>
              <a:rPr lang="zh-TW" altLang="zh-TW" sz="2400" dirty="0" smtClean="0"/>
              <a:t>得出系爭開發行為並非位於同一場所，及開發內容不同之結論</a:t>
            </a:r>
            <a:r>
              <a:rPr lang="zh-TW" altLang="en-US" sz="2400" dirty="0" smtClean="0"/>
              <a:t>。</a:t>
            </a:r>
            <a:r>
              <a:rPr lang="zh-TW" altLang="zh-TW" sz="2400" dirty="0" smtClean="0"/>
              <a:t>並未表明提出之書函內容為何，亦未提出證據，且未詳實論述推論之原因</a:t>
            </a:r>
            <a:r>
              <a:rPr lang="zh-TW" altLang="en-US" sz="2400" dirty="0" smtClean="0"/>
              <a:t>，不足採取。</a:t>
            </a:r>
            <a:endParaRPr lang="zh-TW"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97279" y="327602"/>
            <a:ext cx="10058399" cy="1450756"/>
          </a:xfrm>
        </p:spPr>
        <p:txBody>
          <a:bodyPr/>
          <a:lstStyle/>
          <a:p>
            <a:r>
              <a:rPr lang="zh-TW" altLang="zh-TW" sz="4000" b="1" dirty="0" smtClean="0"/>
              <a:t>被告辯稱，航空城開發案歷來依不同開發行為之實施而分次作成環評，非法所不許云云</a:t>
            </a:r>
            <a:endParaRPr lang="zh-TW" altLang="en-US" sz="4000" b="1" dirty="0"/>
          </a:p>
        </p:txBody>
      </p:sp>
      <p:sp>
        <p:nvSpPr>
          <p:cNvPr id="3" name="文字版面配置區 2"/>
          <p:cNvSpPr>
            <a:spLocks noGrp="1"/>
          </p:cNvSpPr>
          <p:nvPr>
            <p:ph type="body" idx="1"/>
          </p:nvPr>
        </p:nvSpPr>
        <p:spPr/>
        <p:txBody>
          <a:bodyPr/>
          <a:lstStyle/>
          <a:p>
            <a:pPr>
              <a:buFont typeface="Wingdings" pitchFamily="2" charset="2"/>
              <a:buChar char="l"/>
            </a:pPr>
            <a:r>
              <a:rPr lang="zh-TW" altLang="zh-TW" sz="2400" dirty="0" smtClean="0"/>
              <a:t>被告提出之六項開發行為，觀其環境影響說明書</a:t>
            </a:r>
            <a:r>
              <a:rPr lang="zh-TW" altLang="en-US" sz="2400" dirty="0" smtClean="0"/>
              <a:t>，可明知</a:t>
            </a:r>
            <a:r>
              <a:rPr lang="zh-TW" altLang="zh-TW" sz="2400" dirty="0" smtClean="0"/>
              <a:t>於本案無涉，故不應和本案類比而論。</a:t>
            </a:r>
            <a:endParaRPr lang="en-US" altLang="zh-TW" sz="2400" dirty="0" smtClean="0"/>
          </a:p>
          <a:p>
            <a:pPr>
              <a:buFont typeface="Wingdings" pitchFamily="2" charset="2"/>
              <a:buChar char="l"/>
            </a:pPr>
            <a:r>
              <a:rPr lang="zh-TW" altLang="zh-TW" sz="2400" dirty="0" smtClean="0"/>
              <a:t>縱和本案有所關聯，會對本案系爭開發行為造 成影響，則表示其開發實應和本案之系爭開發行為一同辦理環評，環 保署才能基於完全的資訊，作出完善的環評審查結論，不應以環保署之錯誤審查決定，作為拘束本案之依據。</a:t>
            </a:r>
            <a:endParaRPr lang="zh-TW" alt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b="1" dirty="0" smtClean="0"/>
              <a:t>系爭開發行為</a:t>
            </a:r>
            <a:r>
              <a:rPr lang="zh-TW" altLang="en-US" sz="4000" b="1" dirty="0" smtClean="0"/>
              <a:t>應實施第一階段環境影響評估</a:t>
            </a:r>
            <a:endParaRPr lang="zh-TW" altLang="en-US" sz="4000" b="1" dirty="0"/>
          </a:p>
        </p:txBody>
      </p:sp>
      <p:sp>
        <p:nvSpPr>
          <p:cNvPr id="3" name="文字版面配置區 2"/>
          <p:cNvSpPr>
            <a:spLocks noGrp="1"/>
          </p:cNvSpPr>
          <p:nvPr>
            <p:ph type="body" idx="1"/>
          </p:nvPr>
        </p:nvSpPr>
        <p:spPr/>
        <p:txBody>
          <a:bodyPr/>
          <a:lstStyle/>
          <a:p>
            <a:pPr>
              <a:buFont typeface="Wingdings" pitchFamily="2" charset="2"/>
              <a:buChar char="l"/>
            </a:pPr>
            <a:r>
              <a:rPr lang="zh-TW" altLang="zh-TW" sz="2200" dirty="0" smtClean="0"/>
              <a:t>系爭開發範圍中，「機場專用區」之面積為</a:t>
            </a:r>
            <a:r>
              <a:rPr lang="en-US" altLang="zh-TW" sz="2200" dirty="0" smtClean="0"/>
              <a:t>580.41</a:t>
            </a:r>
            <a:r>
              <a:rPr lang="zh-TW" altLang="zh-TW" sz="2200" dirty="0" smtClean="0"/>
              <a:t>公頃，「第二種自由貿易港專用區」之面積為</a:t>
            </a:r>
            <a:r>
              <a:rPr lang="en-US" altLang="zh-TW" sz="2200" dirty="0" smtClean="0"/>
              <a:t>104.20</a:t>
            </a:r>
            <a:r>
              <a:rPr lang="zh-TW" altLang="zh-TW" sz="2200" dirty="0" smtClean="0"/>
              <a:t>公頃，兩者之面積達</a:t>
            </a:r>
            <a:r>
              <a:rPr lang="en-US" altLang="zh-TW" sz="2200" dirty="0" smtClean="0"/>
              <a:t>684.61</a:t>
            </a:r>
            <a:r>
              <a:rPr lang="zh-TW" altLang="zh-TW" sz="2200" dirty="0" smtClean="0"/>
              <a:t>公頃，符合「認定標準」第</a:t>
            </a:r>
            <a:r>
              <a:rPr lang="en-US" altLang="zh-TW" sz="2200" dirty="0" smtClean="0"/>
              <a:t>4</a:t>
            </a:r>
            <a:r>
              <a:rPr lang="zh-TW" altLang="zh-TW" sz="2200" dirty="0" smtClean="0"/>
              <a:t>條第</a:t>
            </a:r>
            <a:r>
              <a:rPr lang="en-US" altLang="zh-TW" sz="2200" dirty="0" smtClean="0"/>
              <a:t>1</a:t>
            </a:r>
            <a:r>
              <a:rPr lang="zh-TW" altLang="zh-TW" sz="2200" dirty="0" smtClean="0"/>
              <a:t>項第</a:t>
            </a:r>
            <a:r>
              <a:rPr lang="en-US" altLang="zh-TW" sz="2200" dirty="0" smtClean="0"/>
              <a:t>12</a:t>
            </a:r>
            <a:r>
              <a:rPr lang="zh-TW" altLang="zh-TW" sz="2200" dirty="0" smtClean="0"/>
              <a:t>款：「園區之開發，有下列情形之一者，應實施環境影響評估：……十二、位於非都市土地，申請開發或累積開發面積十公頃以上。」</a:t>
            </a:r>
            <a:endParaRPr lang="en-US" altLang="zh-TW" sz="2200" dirty="0" smtClean="0"/>
          </a:p>
          <a:p>
            <a:pPr>
              <a:buFont typeface="Wingdings" pitchFamily="2" charset="2"/>
              <a:buChar char="l"/>
            </a:pPr>
            <a:r>
              <a:rPr lang="zh-TW" altLang="zh-TW" sz="2200" dirty="0" smtClean="0"/>
              <a:t>第三跑道之開發，按「認定標準」第</a:t>
            </a:r>
            <a:r>
              <a:rPr lang="en-US" altLang="zh-TW" sz="2200" dirty="0" smtClean="0"/>
              <a:t>9</a:t>
            </a:r>
            <a:r>
              <a:rPr lang="zh-TW" altLang="zh-TW" sz="2200" dirty="0" smtClean="0"/>
              <a:t>條第</a:t>
            </a:r>
            <a:r>
              <a:rPr lang="en-US" altLang="zh-TW" sz="2200" dirty="0" smtClean="0"/>
              <a:t>2</a:t>
            </a:r>
            <a:r>
              <a:rPr lang="zh-TW" altLang="zh-TW" sz="2200" dirty="0" smtClean="0"/>
              <a:t>款：「機場之開發，有下列情形之一者，應實施環境影響評估：……二、興建機場跑道、跑道延長五百公尺以上或跑道中心線遷移。」</a:t>
            </a:r>
            <a:endParaRPr lang="en-US" altLang="zh-TW" sz="2200" dirty="0" smtClean="0"/>
          </a:p>
          <a:p>
            <a:pPr>
              <a:buFont typeface="Wingdings" pitchFamily="2" charset="2"/>
              <a:buChar char="l"/>
            </a:pPr>
            <a:r>
              <a:rPr lang="zh-TW" altLang="zh-TW" sz="2200" dirty="0" smtClean="0"/>
              <a:t>系爭開發行為符合「開發行為應實施環境影響評估細目及範圍認定標準」第</a:t>
            </a:r>
            <a:r>
              <a:rPr lang="en-US" altLang="zh-TW" sz="2200" dirty="0" smtClean="0"/>
              <a:t>4</a:t>
            </a:r>
            <a:r>
              <a:rPr lang="zh-TW" altLang="zh-TW" sz="2200" dirty="0" smtClean="0"/>
              <a:t>條第</a:t>
            </a:r>
            <a:r>
              <a:rPr lang="en-US" altLang="zh-TW" sz="2200" dirty="0" smtClean="0"/>
              <a:t>1</a:t>
            </a:r>
            <a:r>
              <a:rPr lang="zh-TW" altLang="zh-TW" sz="2200" dirty="0" smtClean="0"/>
              <a:t>項第</a:t>
            </a:r>
            <a:r>
              <a:rPr lang="en-US" altLang="zh-TW" sz="2200" dirty="0" smtClean="0"/>
              <a:t>12</a:t>
            </a:r>
            <a:r>
              <a:rPr lang="zh-TW" altLang="zh-TW" sz="2200" dirty="0" smtClean="0"/>
              <a:t>款，且其中「機場專用區」第三跑道開發符合「認定標準」第</a:t>
            </a:r>
            <a:r>
              <a:rPr lang="en-US" altLang="zh-TW" sz="2200" dirty="0" smtClean="0"/>
              <a:t>9</a:t>
            </a:r>
            <a:r>
              <a:rPr lang="zh-TW" altLang="zh-TW" sz="2200" dirty="0" smtClean="0"/>
              <a:t>條第</a:t>
            </a:r>
            <a:r>
              <a:rPr lang="en-US" altLang="zh-TW" sz="2200" dirty="0" smtClean="0"/>
              <a:t>2</a:t>
            </a:r>
            <a:r>
              <a:rPr lang="zh-TW" altLang="zh-TW" sz="2200" dirty="0" smtClean="0"/>
              <a:t>款</a:t>
            </a:r>
            <a:r>
              <a:rPr lang="zh-TW" altLang="en-US" sz="2200" dirty="0" smtClean="0"/>
              <a:t>，</a:t>
            </a:r>
            <a:r>
              <a:rPr lang="zh-TW" altLang="zh-TW" sz="2200" dirty="0" smtClean="0"/>
              <a:t>故開發單位民航局和桃園機場公司應就系爭開發行為，辦理第一階段環評。</a:t>
            </a:r>
            <a:endParaRPr lang="zh-TW" altLang="en-US" sz="2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b="1" dirty="0" smtClean="0"/>
              <a:t>系爭開發行為</a:t>
            </a:r>
            <a:r>
              <a:rPr lang="zh-TW" altLang="en-US" sz="4000" b="1" dirty="0" smtClean="0"/>
              <a:t>應實施第一階段環境影響評估</a:t>
            </a:r>
            <a:endParaRPr lang="zh-TW" altLang="en-US" sz="4000" b="1" dirty="0"/>
          </a:p>
        </p:txBody>
      </p:sp>
      <p:sp>
        <p:nvSpPr>
          <p:cNvPr id="3" name="文字版面配置區 2"/>
          <p:cNvSpPr>
            <a:spLocks noGrp="1"/>
          </p:cNvSpPr>
          <p:nvPr>
            <p:ph type="body" idx="1"/>
          </p:nvPr>
        </p:nvSpPr>
        <p:spPr/>
        <p:txBody>
          <a:bodyPr/>
          <a:lstStyle/>
          <a:p>
            <a:pPr>
              <a:buFont typeface="Wingdings" pitchFamily="2" charset="2"/>
              <a:buChar char="l"/>
            </a:pPr>
            <a:r>
              <a:rPr lang="zh-TW" altLang="zh-TW" sz="2200" dirty="0" smtClean="0"/>
              <a:t>若被告認為「機場專用區」和「第二種自由貿易港專用區」屬不同之開發行為</a:t>
            </a:r>
            <a:r>
              <a:rPr lang="zh-TW" altLang="en-US" sz="2200" dirty="0" smtClean="0"/>
              <a:t>，兩者亦個別符合「認定標準」，仍應實施第一階段環境影響評估。</a:t>
            </a:r>
            <a:endParaRPr lang="en-US" altLang="zh-TW" sz="2200" dirty="0" smtClean="0"/>
          </a:p>
          <a:p>
            <a:pPr>
              <a:buFont typeface="Wingdings" pitchFamily="2" charset="2"/>
              <a:buChar char="l"/>
            </a:pPr>
            <a:r>
              <a:rPr lang="zh-TW" altLang="zh-TW" sz="2200" dirty="0" smtClean="0"/>
              <a:t>「機場專用區」之面積為</a:t>
            </a:r>
            <a:r>
              <a:rPr lang="en-US" altLang="zh-TW" sz="2200" dirty="0" smtClean="0"/>
              <a:t>580.41</a:t>
            </a:r>
            <a:r>
              <a:rPr lang="zh-TW" altLang="zh-TW" sz="2200" dirty="0" smtClean="0"/>
              <a:t>公頃，符合「認定標準」第</a:t>
            </a:r>
            <a:r>
              <a:rPr lang="en-US" altLang="zh-TW" sz="2200" dirty="0" smtClean="0"/>
              <a:t>4</a:t>
            </a:r>
            <a:r>
              <a:rPr lang="zh-TW" altLang="zh-TW" sz="2200" dirty="0" smtClean="0"/>
              <a:t>條第</a:t>
            </a:r>
            <a:r>
              <a:rPr lang="en-US" altLang="zh-TW" sz="2200" dirty="0" smtClean="0"/>
              <a:t>1</a:t>
            </a:r>
            <a:r>
              <a:rPr lang="zh-TW" altLang="zh-TW" sz="2200" dirty="0" smtClean="0"/>
              <a:t>項第</a:t>
            </a:r>
            <a:r>
              <a:rPr lang="en-US" altLang="zh-TW" sz="2200" dirty="0" smtClean="0"/>
              <a:t>12</a:t>
            </a:r>
            <a:r>
              <a:rPr lang="zh-TW" altLang="zh-TW" sz="2200" dirty="0" smtClean="0"/>
              <a:t>款：「園區之開發，有下列情形之一者，應實施環境影響評估：……十二、位於非都市土地，申請開發或累積開發面積十公頃以上。」又「機場專用區」之開發範圍中涵蓋第三跑道之開發，</a:t>
            </a:r>
            <a:r>
              <a:rPr lang="zh-TW" altLang="en-US" sz="2200" dirty="0" smtClean="0"/>
              <a:t>符</a:t>
            </a:r>
            <a:r>
              <a:rPr lang="zh-TW" altLang="zh-TW" sz="2200" dirty="0" smtClean="0"/>
              <a:t>「認定標準」第</a:t>
            </a:r>
            <a:r>
              <a:rPr lang="en-US" altLang="zh-TW" sz="2200" dirty="0" smtClean="0"/>
              <a:t>9</a:t>
            </a:r>
            <a:r>
              <a:rPr lang="zh-TW" altLang="zh-TW" sz="2200" dirty="0" smtClean="0"/>
              <a:t>條第</a:t>
            </a:r>
            <a:r>
              <a:rPr lang="en-US" altLang="zh-TW" sz="2200" dirty="0" smtClean="0"/>
              <a:t>2</a:t>
            </a:r>
            <a:r>
              <a:rPr lang="zh-TW" altLang="zh-TW" sz="2200" dirty="0" smtClean="0"/>
              <a:t>款：「機場之開發，有下列情形之一者，應實施環境影響評估：……二、興建機場跑道、跑道延長五百公尺以上或跑道中心線遷移。」。故「機場專用區」開發單位民航局和桃園機場公司應就其開發辦理第一階段環評。</a:t>
            </a:r>
            <a:endParaRPr lang="en-US" altLang="zh-TW" sz="2200" dirty="0" smtClean="0"/>
          </a:p>
          <a:p>
            <a:pPr lvl="0">
              <a:buFont typeface="Wingdings" pitchFamily="2" charset="2"/>
              <a:buChar char="l"/>
            </a:pPr>
            <a:r>
              <a:rPr lang="zh-TW" altLang="zh-TW" sz="2200" dirty="0" smtClean="0"/>
              <a:t>第二種自由貿易港專用區」之面積為</a:t>
            </a:r>
            <a:r>
              <a:rPr lang="en-US" altLang="zh-TW" sz="2200" dirty="0" smtClean="0"/>
              <a:t>104.20</a:t>
            </a:r>
            <a:r>
              <a:rPr lang="zh-TW" altLang="zh-TW" sz="2200" dirty="0" smtClean="0"/>
              <a:t>公頃，符合「認定標準」第</a:t>
            </a:r>
            <a:r>
              <a:rPr lang="en-US" altLang="zh-TW" sz="2200" dirty="0" smtClean="0"/>
              <a:t>4</a:t>
            </a:r>
            <a:r>
              <a:rPr lang="zh-TW" altLang="zh-TW" sz="2200" dirty="0" smtClean="0"/>
              <a:t>條第</a:t>
            </a:r>
            <a:r>
              <a:rPr lang="en-US" altLang="zh-TW" sz="2200" dirty="0" smtClean="0"/>
              <a:t>1</a:t>
            </a:r>
            <a:r>
              <a:rPr lang="zh-TW" altLang="zh-TW" sz="2200" dirty="0" smtClean="0"/>
              <a:t>項第</a:t>
            </a:r>
            <a:r>
              <a:rPr lang="en-US" altLang="zh-TW" sz="2200" dirty="0" smtClean="0"/>
              <a:t>12</a:t>
            </a:r>
            <a:r>
              <a:rPr lang="zh-TW" altLang="zh-TW" sz="2200" dirty="0" smtClean="0"/>
              <a:t>款</a:t>
            </a:r>
            <a:r>
              <a:rPr lang="zh-TW" altLang="en-US" sz="2200" dirty="0" smtClean="0"/>
              <a:t>，</a:t>
            </a:r>
            <a:r>
              <a:rPr lang="zh-TW" altLang="zh-TW" sz="2200" dirty="0" smtClean="0"/>
              <a:t>故「第二種自由貿易港專用區」開發單位桃園機場公司應就其開發辦理第一階段環評。</a:t>
            </a:r>
            <a:endParaRPr lang="zh-TW" altLang="zh-TW" sz="2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b="1" dirty="0" smtClean="0"/>
              <a:t>被告應依環評法第</a:t>
            </a:r>
            <a:r>
              <a:rPr lang="en-US" altLang="zh-TW" sz="4000" b="1" dirty="0" smtClean="0"/>
              <a:t> 23 </a:t>
            </a:r>
            <a:r>
              <a:rPr lang="zh-TW" altLang="zh-TW" sz="4000" b="1" dirty="0" smtClean="0"/>
              <a:t>條第</a:t>
            </a:r>
            <a:r>
              <a:rPr lang="en-US" altLang="zh-TW" sz="4000" b="1" dirty="0" smtClean="0"/>
              <a:t> 10 </a:t>
            </a:r>
            <a:r>
              <a:rPr lang="zh-TW" altLang="zh-TW" sz="4000" b="1" dirty="0" smtClean="0"/>
              <a:t>項，向原告支付適當之律師費用及其 他訴訟費用</a:t>
            </a:r>
            <a:endParaRPr lang="zh-TW" altLang="en-US" sz="4000" b="1" dirty="0"/>
          </a:p>
        </p:txBody>
      </p:sp>
      <p:sp>
        <p:nvSpPr>
          <p:cNvPr id="3" name="文字版面配置區 2"/>
          <p:cNvSpPr>
            <a:spLocks noGrp="1"/>
          </p:cNvSpPr>
          <p:nvPr>
            <p:ph type="body" idx="1"/>
          </p:nvPr>
        </p:nvSpPr>
        <p:spPr/>
        <p:txBody>
          <a:bodyPr/>
          <a:lstStyle/>
          <a:p>
            <a:pPr>
              <a:buFont typeface="Wingdings" pitchFamily="2" charset="2"/>
              <a:buChar char="l"/>
            </a:pPr>
            <a:r>
              <a:rPr lang="zh-TW" altLang="zh-TW" sz="2400" dirty="0" smtClean="0"/>
              <a:t>環評法第</a:t>
            </a:r>
            <a:r>
              <a:rPr lang="en-US" altLang="zh-TW" sz="2400" dirty="0" smtClean="0"/>
              <a:t> 23 </a:t>
            </a:r>
            <a:r>
              <a:rPr lang="zh-TW" altLang="zh-TW" sz="2400" dirty="0" smtClean="0"/>
              <a:t>條第</a:t>
            </a:r>
            <a:r>
              <a:rPr lang="en-US" altLang="zh-TW" sz="2400" dirty="0" smtClean="0"/>
              <a:t> 8 </a:t>
            </a:r>
            <a:r>
              <a:rPr lang="zh-TW" altLang="zh-TW" sz="2400" dirty="0" smtClean="0"/>
              <a:t>項、第</a:t>
            </a:r>
            <a:r>
              <a:rPr lang="en-US" altLang="zh-TW" sz="2400" dirty="0" smtClean="0"/>
              <a:t> 9 </a:t>
            </a:r>
            <a:r>
              <a:rPr lang="zh-TW" altLang="zh-TW" sz="2400" dirty="0" smtClean="0"/>
              <a:t>項</a:t>
            </a:r>
            <a:r>
              <a:rPr lang="zh-TW" altLang="en-US" sz="2400" dirty="0" smtClean="0"/>
              <a:t>、第</a:t>
            </a:r>
            <a:r>
              <a:rPr lang="en-US" altLang="zh-TW" sz="2400" dirty="0" smtClean="0"/>
              <a:t>10</a:t>
            </a:r>
            <a:r>
              <a:rPr lang="zh-TW" altLang="en-US" sz="2400" dirty="0" smtClean="0"/>
              <a:t>項</a:t>
            </a:r>
            <a:r>
              <a:rPr lang="zh-TW" altLang="zh-TW" sz="2400" dirty="0" smtClean="0"/>
              <a:t>：「開發單位違反本法或依本法授權訂定之相關命令而主管機關疏於執行時，受害人民或公益團體得敘明疏於執行之具體內容，以書面告知主管機關。主管機關於書面告知送達之日起</a:t>
            </a:r>
            <a:r>
              <a:rPr lang="en-US" altLang="zh-TW" sz="2400" dirty="0" smtClean="0"/>
              <a:t> 60 </a:t>
            </a:r>
            <a:r>
              <a:rPr lang="zh-TW" altLang="zh-TW" sz="2400" dirty="0" smtClean="0"/>
              <a:t>日內仍未依法執行者，人民或公益團體得以該主管機關為被告，對其怠於執行職務之行為，直接向行政法院提起訴訟，請求判令其執行。行政法院為前項判決時，得依職權判令被告機關支付適當律師費用、偵測鑑定費用或其他訴訟費用予對預防及減輕開發行為對環境造成不良影響有具體貢獻之原告。」</a:t>
            </a:r>
            <a:endParaRPr lang="en-US" altLang="zh-TW" sz="2400" dirty="0" smtClean="0"/>
          </a:p>
          <a:p>
            <a:pPr>
              <a:buFont typeface="Wingdings" pitchFamily="2" charset="2"/>
              <a:buChar char="l"/>
            </a:pPr>
            <a:r>
              <a:rPr lang="zh-TW" altLang="zh-TW" sz="2400" dirty="0" smtClean="0"/>
              <a:t>原告向被告提送公民告知書，被告收到後，以環署綜字第</a:t>
            </a:r>
            <a:r>
              <a:rPr lang="en-US" altLang="zh-TW" sz="2400" dirty="0" smtClean="0"/>
              <a:t>1040032971 </a:t>
            </a:r>
            <a:r>
              <a:rPr lang="zh-TW" altLang="zh-TW" sz="2400" dirty="0" smtClean="0"/>
              <a:t>號函</a:t>
            </a:r>
            <a:r>
              <a:rPr lang="zh-TW" altLang="en-US" sz="2400" dirty="0" smtClean="0"/>
              <a:t>回覆</a:t>
            </a:r>
            <a:r>
              <a:rPr lang="zh-TW" altLang="zh-TW" sz="2400" dirty="0" smtClean="0"/>
              <a:t>表示被告並無</a:t>
            </a:r>
            <a:r>
              <a:rPr lang="zh-TW" altLang="en-US" sz="2400" dirty="0" smtClean="0"/>
              <a:t>違反</a:t>
            </a:r>
            <a:r>
              <a:rPr lang="zh-TW" altLang="zh-TW" sz="2400" dirty="0" smtClean="0"/>
              <a:t>環評法第</a:t>
            </a:r>
            <a:r>
              <a:rPr lang="en-US" altLang="zh-TW" sz="2400" dirty="0" smtClean="0"/>
              <a:t> 23 </a:t>
            </a:r>
            <a:r>
              <a:rPr lang="zh-TW" altLang="zh-TW" sz="2400" dirty="0" smtClean="0"/>
              <a:t>條，原告再依</a:t>
            </a:r>
            <a:r>
              <a:rPr lang="zh-TW" altLang="en-US" sz="2400" dirty="0" smtClean="0"/>
              <a:t>上開</a:t>
            </a:r>
            <a:r>
              <a:rPr lang="zh-TW" altLang="zh-TW" sz="2400" dirty="0" smtClean="0"/>
              <a:t>規定，提起本件行政訴訟</a:t>
            </a:r>
            <a:r>
              <a:rPr lang="zh-TW" altLang="en-US" sz="2400" dirty="0" smtClean="0"/>
              <a:t>。</a:t>
            </a:r>
            <a:endParaRPr lang="en-US" altLang="zh-TW" sz="24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4000" b="1" dirty="0" smtClean="0"/>
              <a:t>被告應依環評法第</a:t>
            </a:r>
            <a:r>
              <a:rPr lang="en-US" altLang="zh-TW" sz="4000" b="1" dirty="0" smtClean="0"/>
              <a:t> 23 </a:t>
            </a:r>
            <a:r>
              <a:rPr lang="zh-TW" altLang="zh-TW" sz="4000" b="1" dirty="0" smtClean="0"/>
              <a:t>條第</a:t>
            </a:r>
            <a:r>
              <a:rPr lang="en-US" altLang="zh-TW" sz="4000" b="1" dirty="0" smtClean="0"/>
              <a:t> 10 </a:t>
            </a:r>
            <a:r>
              <a:rPr lang="zh-TW" altLang="zh-TW" sz="4000" b="1" dirty="0" smtClean="0"/>
              <a:t>項，向原告支付適當之律師費用及其 他訴訟費用</a:t>
            </a:r>
            <a:endParaRPr lang="zh-TW" altLang="en-US" sz="4000" dirty="0"/>
          </a:p>
        </p:txBody>
      </p:sp>
      <p:sp>
        <p:nvSpPr>
          <p:cNvPr id="3" name="文字版面配置區 2"/>
          <p:cNvSpPr>
            <a:spLocks noGrp="1"/>
          </p:cNvSpPr>
          <p:nvPr>
            <p:ph type="body" idx="1"/>
          </p:nvPr>
        </p:nvSpPr>
        <p:spPr/>
        <p:txBody>
          <a:bodyPr/>
          <a:lstStyle/>
          <a:p>
            <a:pPr>
              <a:buFont typeface="Wingdings" pitchFamily="2" charset="2"/>
              <a:buChar char="l"/>
            </a:pPr>
            <a:r>
              <a:rPr lang="zh-TW" altLang="zh-TW" sz="2400" dirty="0" smtClean="0"/>
              <a:t>原告於系爭開發行為符合「認定標準」之情況下，未經辦理</a:t>
            </a:r>
            <a:r>
              <a:rPr lang="zh-TW" altLang="en-US" sz="2400" dirty="0" smtClean="0"/>
              <a:t>環評</a:t>
            </a:r>
            <a:r>
              <a:rPr lang="zh-TW" altLang="zh-TW" sz="2400" dirty="0" smtClean="0"/>
              <a:t>，即實施開發行為，有對環境造成不良影響之情形。故原告提起本件訴訟，請求判命開發單位停止實施開發行為，並實施環評，對預防及減輕開發行為對環境 造成不良影響，有具體之貢獻</a:t>
            </a:r>
            <a:r>
              <a:rPr lang="zh-TW" altLang="en-US" sz="2400" dirty="0" smtClean="0"/>
              <a:t>。</a:t>
            </a:r>
            <a:endParaRPr lang="en-US" altLang="zh-TW" sz="2400" dirty="0" smtClean="0"/>
          </a:p>
          <a:p>
            <a:pPr>
              <a:buFont typeface="Wingdings" pitchFamily="2" charset="2"/>
              <a:buChar char="l"/>
            </a:pPr>
            <a:r>
              <a:rPr lang="zh-TW" altLang="en-US" sz="2400" dirty="0" smtClean="0"/>
              <a:t>因此，</a:t>
            </a:r>
            <a:r>
              <a:rPr lang="zh-TW" altLang="zh-TW" sz="2400" dirty="0" smtClean="0"/>
              <a:t>被告應依環評法第</a:t>
            </a:r>
            <a:r>
              <a:rPr lang="en-US" altLang="zh-TW" sz="2400" dirty="0" smtClean="0"/>
              <a:t> 23 </a:t>
            </a:r>
            <a:r>
              <a:rPr lang="zh-TW" altLang="zh-TW" sz="2400" dirty="0" smtClean="0"/>
              <a:t>條第</a:t>
            </a:r>
            <a:r>
              <a:rPr lang="en-US" altLang="zh-TW" sz="2400" dirty="0" smtClean="0"/>
              <a:t> 10 </a:t>
            </a:r>
            <a:r>
              <a:rPr lang="zh-TW" altLang="zh-TW" sz="2400" dirty="0" smtClean="0"/>
              <a:t>項，向原告支付適當之律師費用和其他訴訟費用。</a:t>
            </a:r>
          </a:p>
          <a:p>
            <a:endParaRPr lang="zh-TW"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ctrTitle"/>
          </p:nvPr>
        </p:nvSpPr>
        <p:spPr>
          <a:xfrm>
            <a:off x="1097279" y="758952"/>
            <a:ext cx="10058400" cy="3566100"/>
          </a:xfrm>
          <a:prstGeom prst="rect">
            <a:avLst/>
          </a:prstGeom>
        </p:spPr>
        <p:txBody>
          <a:bodyPr lIns="91425" tIns="91425" rIns="91425" bIns="91425" anchor="b" anchorCtr="0">
            <a:noAutofit/>
          </a:bodyPr>
          <a:lstStyle/>
          <a:p>
            <a:pPr lvl="0">
              <a:spcBef>
                <a:spcPts val="0"/>
              </a:spcBef>
              <a:buNone/>
            </a:pPr>
            <a:r>
              <a:rPr lang="zh-TW" sz="7200"/>
              <a:t>感謝聆聽，請不吝指教</a:t>
            </a:r>
          </a:p>
        </p:txBody>
      </p:sp>
      <p:sp>
        <p:nvSpPr>
          <p:cNvPr id="354" name="Shape 354"/>
          <p:cNvSpPr txBox="1">
            <a:spLocks noGrp="1"/>
          </p:cNvSpPr>
          <p:nvPr>
            <p:ph type="subTitle" idx="1"/>
          </p:nvPr>
        </p:nvSpPr>
        <p:spPr>
          <a:xfrm>
            <a:off x="1100050" y="4455619"/>
            <a:ext cx="10058400" cy="11430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zh-TW" altLang="en-US" sz="3100" b="1" dirty="0"/>
              <a:t>原告社團法人環境法律人協會理事長張譽尹聲明承受訴訟</a:t>
            </a:r>
          </a:p>
        </p:txBody>
      </p:sp>
      <p:sp>
        <p:nvSpPr>
          <p:cNvPr id="3" name="文字版面配置區 2"/>
          <p:cNvSpPr>
            <a:spLocks noGrp="1"/>
          </p:cNvSpPr>
          <p:nvPr>
            <p:ph type="body" idx="1"/>
          </p:nvPr>
        </p:nvSpPr>
        <p:spPr/>
        <p:txBody>
          <a:bodyPr/>
          <a:lstStyle/>
          <a:p>
            <a:pPr>
              <a:buFont typeface="Wingdings" panose="05000000000000000000" pitchFamily="2" charset="2"/>
              <a:buChar char="l"/>
            </a:pPr>
            <a:r>
              <a:rPr kumimoji="1" lang="zh-TW" altLang="en-US" dirty="0"/>
              <a:t>行政訴訟法第</a:t>
            </a:r>
            <a:r>
              <a:rPr kumimoji="1" lang="en-US" altLang="zh-TW" dirty="0"/>
              <a:t>179</a:t>
            </a:r>
            <a:r>
              <a:rPr kumimoji="1" lang="zh-TW" altLang="en-US" dirty="0"/>
              <a:t>條第</a:t>
            </a:r>
            <a:r>
              <a:rPr kumimoji="1" lang="en-US" altLang="zh-TW" dirty="0"/>
              <a:t>1</a:t>
            </a:r>
            <a:r>
              <a:rPr kumimoji="1" lang="zh-TW" altLang="en-US" dirty="0"/>
              <a:t>項規定：「本於一定資格，以自己名義為他人任訴訟當事人之人，喪失其資格或死亡者，訴訟程序在有同一資格之人承受其訴訟以前當然停止。」同法第</a:t>
            </a:r>
            <a:r>
              <a:rPr kumimoji="1" lang="en-US" altLang="zh-TW" dirty="0"/>
              <a:t>180</a:t>
            </a:r>
            <a:r>
              <a:rPr kumimoji="1" lang="zh-TW" altLang="en-US" dirty="0"/>
              <a:t>條復規定：「第</a:t>
            </a:r>
            <a:r>
              <a:rPr kumimoji="1" lang="en-US" altLang="zh-TW" dirty="0"/>
              <a:t>179</a:t>
            </a:r>
            <a:r>
              <a:rPr kumimoji="1" lang="zh-TW" altLang="en-US" dirty="0"/>
              <a:t>條之規定，於有訴訟代理人時不適用之。但行政法院得酌量情形裁定停止其訴訟程序。</a:t>
            </a:r>
            <a:r>
              <a:rPr kumimoji="1" lang="zh-TW" altLang="en-US" dirty="0" smtClean="0"/>
              <a:t>」</a:t>
            </a:r>
            <a:endParaRPr kumimoji="1" lang="en-US" altLang="zh-TW" dirty="0" smtClean="0"/>
          </a:p>
          <a:p>
            <a:pPr>
              <a:buFont typeface="Wingdings" panose="05000000000000000000" pitchFamily="2" charset="2"/>
              <a:buChar char="l"/>
            </a:pPr>
            <a:r>
              <a:rPr kumimoji="1" lang="zh-TW" altLang="en-US" dirty="0" smtClean="0"/>
              <a:t>原告</a:t>
            </a:r>
            <a:r>
              <a:rPr kumimoji="1" lang="zh-TW" altLang="en-US" dirty="0"/>
              <a:t>社團法人環境法律人協會之代表人即理事長詹順貴，在訴訟進行中，於</a:t>
            </a:r>
            <a:r>
              <a:rPr kumimoji="1" lang="en-US" altLang="zh-TW" dirty="0"/>
              <a:t>105</a:t>
            </a:r>
            <a:r>
              <a:rPr kumimoji="1" lang="zh-TW" altLang="en-US" dirty="0"/>
              <a:t>年</a:t>
            </a:r>
            <a:r>
              <a:rPr kumimoji="1" lang="en-US" altLang="zh-TW" dirty="0"/>
              <a:t>2</a:t>
            </a:r>
            <a:r>
              <a:rPr kumimoji="1" lang="zh-TW" altLang="en-US" dirty="0"/>
              <a:t>月</a:t>
            </a:r>
            <a:r>
              <a:rPr kumimoji="1" lang="en-US" altLang="zh-TW" dirty="0"/>
              <a:t>3</a:t>
            </a:r>
            <a:r>
              <a:rPr kumimoji="1" lang="zh-TW" altLang="en-US" dirty="0"/>
              <a:t>日離職，由張譽尹於</a:t>
            </a:r>
            <a:r>
              <a:rPr kumimoji="1" lang="zh-TW" altLang="en-US" dirty="0" smtClean="0"/>
              <a:t>同年</a:t>
            </a:r>
            <a:r>
              <a:rPr kumimoji="1" lang="en-US" altLang="zh-TW" dirty="0" smtClean="0"/>
              <a:t>3</a:t>
            </a:r>
            <a:r>
              <a:rPr kumimoji="1" lang="zh-TW" altLang="en-US" dirty="0"/>
              <a:t>月</a:t>
            </a:r>
            <a:r>
              <a:rPr kumimoji="1" lang="en-US" altLang="zh-TW" dirty="0"/>
              <a:t>25</a:t>
            </a:r>
            <a:r>
              <a:rPr kumimoji="1" lang="zh-TW" altLang="en-US" dirty="0"/>
              <a:t>日繼任</a:t>
            </a:r>
            <a:r>
              <a:rPr kumimoji="1" lang="zh-TW" altLang="en-US" dirty="0" smtClean="0"/>
              <a:t>理事長。</a:t>
            </a:r>
            <a:endParaRPr kumimoji="1" lang="en-US" altLang="zh-TW" dirty="0" smtClean="0"/>
          </a:p>
          <a:p>
            <a:pPr>
              <a:buFont typeface="Wingdings" panose="05000000000000000000" pitchFamily="2" charset="2"/>
              <a:buChar char="l"/>
            </a:pPr>
            <a:r>
              <a:rPr kumimoji="1" lang="zh-TW" altLang="en-US" dirty="0" smtClean="0"/>
              <a:t>原告</a:t>
            </a:r>
            <a:r>
              <a:rPr kumimoji="1" lang="zh-TW" altLang="en-US" dirty="0"/>
              <a:t>社團法人環境法律人協會委任有訴訟代理人，本訴訟在張譽尹承受訴訟前不當然停止，法院享有停止本訴訟與否之裁量權，惟張譽尹仍具狀聲明承受訴訟。</a:t>
            </a:r>
          </a:p>
        </p:txBody>
      </p:sp>
    </p:spTree>
    <p:extLst>
      <p:ext uri="{BB962C8B-B14F-4D97-AF65-F5344CB8AC3E}">
        <p14:creationId xmlns:p14="http://schemas.microsoft.com/office/powerpoint/2010/main" val="767988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原告具當事人適格</a:t>
            </a:r>
          </a:p>
        </p:txBody>
      </p:sp>
      <p:sp>
        <p:nvSpPr>
          <p:cNvPr id="3" name="文字版面配置區 2"/>
          <p:cNvSpPr>
            <a:spLocks noGrp="1"/>
          </p:cNvSpPr>
          <p:nvPr>
            <p:ph type="body" idx="1"/>
          </p:nvPr>
        </p:nvSpPr>
        <p:spPr/>
        <p:txBody>
          <a:bodyPr/>
          <a:lstStyle/>
          <a:p>
            <a:r>
              <a:rPr lang="zh-TW" altLang="en-US" sz="2800" dirty="0">
                <a:solidFill>
                  <a:schemeClr val="tx1"/>
                </a:solidFill>
              </a:rPr>
              <a:t>依環境影響評估法（下稱環評法）第</a:t>
            </a:r>
            <a:r>
              <a:rPr lang="en-US" altLang="zh-TW" sz="2800" dirty="0">
                <a:solidFill>
                  <a:schemeClr val="tx1"/>
                </a:solidFill>
              </a:rPr>
              <a:t>23</a:t>
            </a:r>
            <a:r>
              <a:rPr lang="zh-TW" altLang="en-US" sz="2800" dirty="0">
                <a:solidFill>
                  <a:schemeClr val="tx1"/>
                </a:solidFill>
              </a:rPr>
              <a:t>條第</a:t>
            </a:r>
            <a:r>
              <a:rPr lang="en-US" altLang="zh-TW" sz="2800" dirty="0">
                <a:solidFill>
                  <a:schemeClr val="tx1"/>
                </a:solidFill>
              </a:rPr>
              <a:t>8</a:t>
            </a:r>
            <a:r>
              <a:rPr lang="zh-TW" altLang="en-US" sz="2800" dirty="0">
                <a:solidFill>
                  <a:schemeClr val="tx1"/>
                </a:solidFill>
              </a:rPr>
              <a:t>項第</a:t>
            </a:r>
            <a:r>
              <a:rPr lang="en-US" altLang="zh-TW" sz="2800" dirty="0">
                <a:solidFill>
                  <a:schemeClr val="tx1"/>
                </a:solidFill>
              </a:rPr>
              <a:t>9</a:t>
            </a:r>
            <a:r>
              <a:rPr lang="zh-TW" altLang="en-US" sz="2800" dirty="0" smtClean="0">
                <a:solidFill>
                  <a:schemeClr val="tx1"/>
                </a:solidFill>
              </a:rPr>
              <a:t>項、訴</a:t>
            </a:r>
            <a:r>
              <a:rPr lang="zh-TW" altLang="en-US" sz="2800" dirty="0">
                <a:solidFill>
                  <a:schemeClr val="tx1"/>
                </a:solidFill>
              </a:rPr>
              <a:t>願法第</a:t>
            </a:r>
            <a:r>
              <a:rPr lang="en-US" altLang="zh-TW" sz="2800" dirty="0">
                <a:solidFill>
                  <a:schemeClr val="tx1"/>
                </a:solidFill>
              </a:rPr>
              <a:t>1</a:t>
            </a:r>
            <a:r>
              <a:rPr lang="zh-TW" altLang="en-US" sz="2800" dirty="0" smtClean="0">
                <a:solidFill>
                  <a:schemeClr val="tx1"/>
                </a:solidFill>
              </a:rPr>
              <a:t>條之</a:t>
            </a:r>
            <a:r>
              <a:rPr lang="zh-TW" altLang="en-US" sz="2800" dirty="0">
                <a:solidFill>
                  <a:schemeClr val="tx1"/>
                </a:solidFill>
              </a:rPr>
              <a:t>規定可知環評法第</a:t>
            </a:r>
            <a:r>
              <a:rPr lang="en-US" altLang="zh-TW" sz="2800" dirty="0">
                <a:solidFill>
                  <a:schemeClr val="tx1"/>
                </a:solidFill>
              </a:rPr>
              <a:t>23</a:t>
            </a:r>
            <a:r>
              <a:rPr lang="zh-TW" altLang="en-US" sz="2800" dirty="0">
                <a:solidFill>
                  <a:schemeClr val="tx1"/>
                </a:solidFill>
              </a:rPr>
              <a:t>條第</a:t>
            </a:r>
            <a:r>
              <a:rPr lang="en-US" altLang="zh-TW" sz="2800" dirty="0">
                <a:solidFill>
                  <a:schemeClr val="tx1"/>
                </a:solidFill>
              </a:rPr>
              <a:t>9</a:t>
            </a:r>
            <a:r>
              <a:rPr lang="zh-TW" altLang="en-US" sz="2800" dirty="0">
                <a:solidFill>
                  <a:schemeClr val="tx1"/>
                </a:solidFill>
              </a:rPr>
              <a:t>項屬訴願法第</a:t>
            </a:r>
            <a:r>
              <a:rPr lang="en-US" altLang="zh-TW" sz="2800" dirty="0">
                <a:solidFill>
                  <a:schemeClr val="tx1"/>
                </a:solidFill>
              </a:rPr>
              <a:t>1</a:t>
            </a:r>
            <a:r>
              <a:rPr lang="zh-TW" altLang="en-US" sz="2800" dirty="0">
                <a:solidFill>
                  <a:schemeClr val="tx1"/>
                </a:solidFill>
              </a:rPr>
              <a:t>條但書所稱之法律另有規定者，故於符合環評法第</a:t>
            </a:r>
            <a:r>
              <a:rPr lang="en-US" altLang="zh-TW" sz="2800" dirty="0">
                <a:solidFill>
                  <a:schemeClr val="tx1"/>
                </a:solidFill>
              </a:rPr>
              <a:t>23</a:t>
            </a:r>
            <a:r>
              <a:rPr lang="zh-TW" altLang="en-US" sz="2800" dirty="0">
                <a:solidFill>
                  <a:schemeClr val="tx1"/>
                </a:solidFill>
              </a:rPr>
              <a:t>條之要件下，受害人民或公益團體得不經訴願程序而逕行起訴。</a:t>
            </a:r>
          </a:p>
        </p:txBody>
      </p:sp>
    </p:spTree>
    <p:extLst>
      <p:ext uri="{BB962C8B-B14F-4D97-AF65-F5344CB8AC3E}">
        <p14:creationId xmlns:p14="http://schemas.microsoft.com/office/powerpoint/2010/main" val="262387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1097279" y="286603"/>
            <a:ext cx="10058399" cy="1450756"/>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buClr>
                <a:srgbClr val="3F3F3F"/>
              </a:buClr>
              <a:buSzPct val="25000"/>
              <a:buFont typeface="Calibri"/>
              <a:buNone/>
            </a:pPr>
            <a:r>
              <a:rPr lang="zh-TW" sz="4800" b="1" i="0" u="none" strike="noStrike" cap="none" dirty="0">
                <a:solidFill>
                  <a:srgbClr val="3F3F3F"/>
                </a:solidFill>
                <a:latin typeface="Calibri"/>
                <a:ea typeface="Calibri"/>
                <a:cs typeface="Calibri"/>
                <a:sym typeface="Calibri"/>
              </a:rPr>
              <a:t>當地居民之當事人適格</a:t>
            </a:r>
          </a:p>
        </p:txBody>
      </p:sp>
      <p:sp>
        <p:nvSpPr>
          <p:cNvPr id="167" name="Shape 167"/>
          <p:cNvSpPr txBox="1">
            <a:spLocks noGrp="1"/>
          </p:cNvSpPr>
          <p:nvPr>
            <p:ph type="body" idx="1"/>
          </p:nvPr>
        </p:nvSpPr>
        <p:spPr>
          <a:xfrm>
            <a:off x="1097279" y="1845733"/>
            <a:ext cx="10058399" cy="4023360"/>
          </a:xfrm>
          <a:prstGeom prst="rect">
            <a:avLst/>
          </a:prstGeom>
          <a:noFill/>
          <a:ln>
            <a:noFill/>
          </a:ln>
        </p:spPr>
        <p:txBody>
          <a:bodyPr lIns="0" tIns="45700" rIns="0" bIns="45700" anchor="t" anchorCtr="0">
            <a:noAutofit/>
          </a:bodyPr>
          <a:lstStyle/>
          <a:p>
            <a:pPr indent="-91440">
              <a:lnSpc>
                <a:spcPct val="150000"/>
              </a:lnSpc>
              <a:spcBef>
                <a:spcPts val="0"/>
              </a:spcBef>
              <a:spcAft>
                <a:spcPts val="0"/>
              </a:spcAft>
              <a:buSzPct val="99615"/>
              <a:buFont typeface="Noto Sans Symbols"/>
              <a:buChar char="●"/>
            </a:pPr>
            <a:r>
              <a:rPr lang="zh-TW" altLang="en-US" sz="2400" dirty="0"/>
              <a:t>環評法第</a:t>
            </a:r>
            <a:r>
              <a:rPr lang="en-US" altLang="zh-TW" sz="2400" dirty="0"/>
              <a:t>23</a:t>
            </a:r>
            <a:r>
              <a:rPr lang="zh-TW" altLang="en-US" sz="2400" dirty="0"/>
              <a:t>條第</a:t>
            </a:r>
            <a:r>
              <a:rPr lang="en-US" altLang="zh-TW" sz="2400" dirty="0"/>
              <a:t>8</a:t>
            </a:r>
            <a:r>
              <a:rPr lang="zh-TW" altLang="en-US" sz="2400" dirty="0"/>
              <a:t>項之「受害人民」應如何認定？</a:t>
            </a:r>
            <a:endParaRPr lang="en-US" altLang="zh-TW" sz="2400" dirty="0" smtClean="0"/>
          </a:p>
          <a:p>
            <a:pPr indent="-91440">
              <a:lnSpc>
                <a:spcPct val="150000"/>
              </a:lnSpc>
              <a:spcBef>
                <a:spcPts val="0"/>
              </a:spcBef>
              <a:spcAft>
                <a:spcPts val="0"/>
              </a:spcAft>
              <a:buSzPct val="99615"/>
              <a:buFont typeface="Noto Sans Symbols"/>
              <a:buChar char="●"/>
            </a:pPr>
            <a:r>
              <a:rPr lang="zh-TW" altLang="en-US" sz="2400" dirty="0" smtClean="0"/>
              <a:t>環</a:t>
            </a:r>
            <a:r>
              <a:rPr lang="zh-TW" altLang="en-US" sz="2400" dirty="0"/>
              <a:t>評法</a:t>
            </a:r>
            <a:r>
              <a:rPr lang="en-US" altLang="zh-TW" sz="2400" dirty="0"/>
              <a:t>23</a:t>
            </a:r>
            <a:r>
              <a:rPr lang="zh-TW" altLang="en-US" sz="2400" dirty="0"/>
              <a:t>條第八項</a:t>
            </a:r>
            <a:r>
              <a:rPr lang="zh-TW" altLang="en-US" sz="2400" dirty="0">
                <a:latin typeface="新細明體" panose="02020500000000000000" pitchFamily="18" charset="-120"/>
                <a:ea typeface="新細明體" panose="02020500000000000000" pitchFamily="18" charset="-120"/>
              </a:rPr>
              <a:t>「</a:t>
            </a:r>
            <a:r>
              <a:rPr lang="zh-TW" altLang="en-US" sz="2400" dirty="0"/>
              <a:t>受害」</a:t>
            </a:r>
            <a:r>
              <a:rPr lang="en-US" altLang="zh-TW" sz="2400" dirty="0"/>
              <a:t>;</a:t>
            </a:r>
            <a:r>
              <a:rPr lang="zh-TW" altLang="en-US" sz="2400" dirty="0"/>
              <a:t> 第九項則無</a:t>
            </a:r>
            <a:r>
              <a:rPr lang="zh-TW" altLang="zh-TW" sz="2400" dirty="0">
                <a:latin typeface="Noto Sans Symbols"/>
                <a:ea typeface="Noto Sans Symbols"/>
                <a:cs typeface="Noto Sans Symbols"/>
                <a:sym typeface="Noto Sans Symbols"/>
              </a:rPr>
              <a:t>➔</a:t>
            </a:r>
            <a:r>
              <a:rPr lang="zh-TW" altLang="en-US" sz="2400" dirty="0">
                <a:latin typeface="Noto Sans Symbols"/>
                <a:ea typeface="Noto Sans Symbols"/>
                <a:cs typeface="Noto Sans Symbols"/>
                <a:sym typeface="Noto Sans Symbols"/>
              </a:rPr>
              <a:t>第八項屬誤置 </a:t>
            </a:r>
            <a:r>
              <a:rPr lang="en-US" altLang="zh-TW" sz="2400" dirty="0" smtClean="0">
                <a:latin typeface="Noto Sans Symbols"/>
                <a:ea typeface="Noto Sans Symbols"/>
                <a:cs typeface="Noto Sans Symbols"/>
                <a:sym typeface="Noto Sans Symbols"/>
              </a:rPr>
              <a:t>?</a:t>
            </a:r>
          </a:p>
          <a:p>
            <a:pPr indent="-91440">
              <a:lnSpc>
                <a:spcPct val="150000"/>
              </a:lnSpc>
              <a:spcBef>
                <a:spcPts val="0"/>
              </a:spcBef>
              <a:spcAft>
                <a:spcPts val="0"/>
              </a:spcAft>
              <a:buSzPct val="99615"/>
              <a:buFont typeface="Noto Sans Symbols"/>
              <a:buChar char="●"/>
            </a:pPr>
            <a:r>
              <a:rPr lang="zh-TW" altLang="zh-TW" sz="2400" dirty="0"/>
              <a:t>最高行政法院有判決認為環評法</a:t>
            </a:r>
            <a:r>
              <a:rPr lang="en-US" altLang="zh-TW" sz="2400" dirty="0"/>
              <a:t>23</a:t>
            </a:r>
            <a:r>
              <a:rPr lang="zh-TW" altLang="zh-TW" sz="2400" dirty="0"/>
              <a:t>條即屬行政訴訟法第</a:t>
            </a:r>
            <a:r>
              <a:rPr lang="en-US" altLang="zh-TW" sz="2400" dirty="0"/>
              <a:t>9</a:t>
            </a:r>
            <a:r>
              <a:rPr lang="zh-TW" altLang="zh-TW" sz="2400" dirty="0"/>
              <a:t>條但書所稱，法律另有規定而得提起客觀訴訟者</a:t>
            </a:r>
            <a:r>
              <a:rPr lang="en-US" altLang="zh-TW" sz="2400" dirty="0"/>
              <a:t>(101</a:t>
            </a:r>
            <a:r>
              <a:rPr lang="zh-TW" altLang="zh-TW" sz="2400" dirty="0"/>
              <a:t>判字</a:t>
            </a:r>
            <a:r>
              <a:rPr lang="en-US" altLang="zh-TW" sz="2400" dirty="0"/>
              <a:t>973</a:t>
            </a:r>
            <a:r>
              <a:rPr lang="zh-TW" altLang="zh-TW" sz="2400" dirty="0"/>
              <a:t>號判決參照</a:t>
            </a:r>
            <a:r>
              <a:rPr lang="en-US" altLang="zh-TW" sz="2400" dirty="0"/>
              <a:t>)</a:t>
            </a:r>
          </a:p>
        </p:txBody>
      </p:sp>
    </p:spTree>
    <p:extLst>
      <p:ext uri="{BB962C8B-B14F-4D97-AF65-F5344CB8AC3E}">
        <p14:creationId xmlns:p14="http://schemas.microsoft.com/office/powerpoint/2010/main" val="1327031258"/>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當地居民之當事人適格</a:t>
            </a:r>
            <a:endParaRPr lang="zh-TW" altLang="en-US" dirty="0"/>
          </a:p>
        </p:txBody>
      </p:sp>
      <p:sp>
        <p:nvSpPr>
          <p:cNvPr id="3" name="文字版面配置區 2"/>
          <p:cNvSpPr>
            <a:spLocks noGrp="1"/>
          </p:cNvSpPr>
          <p:nvPr>
            <p:ph type="body" idx="1"/>
          </p:nvPr>
        </p:nvSpPr>
        <p:spPr/>
        <p:txBody>
          <a:bodyPr/>
          <a:lstStyle/>
          <a:p>
            <a:pPr lvl="0" indent="-91440">
              <a:lnSpc>
                <a:spcPct val="100000"/>
              </a:lnSpc>
              <a:spcBef>
                <a:spcPts val="1400"/>
              </a:spcBef>
              <a:spcAft>
                <a:spcPts val="0"/>
              </a:spcAft>
              <a:buSzPct val="99615"/>
              <a:buFont typeface="Noto Sans Symbols"/>
              <a:buChar char="●"/>
            </a:pPr>
            <a:r>
              <a:rPr lang="zh-TW" altLang="en-US" sz="2400" dirty="0"/>
              <a:t>行政</a:t>
            </a:r>
            <a:r>
              <a:rPr lang="zh-TW" altLang="en-US" sz="2400" dirty="0" smtClean="0"/>
              <a:t>訴訟法第</a:t>
            </a:r>
            <a:r>
              <a:rPr lang="en-US" altLang="zh-TW" sz="2400" dirty="0" smtClean="0"/>
              <a:t>9</a:t>
            </a:r>
            <a:r>
              <a:rPr lang="zh-TW" altLang="en-US" sz="2400" dirty="0" smtClean="0"/>
              <a:t>條 </a:t>
            </a:r>
            <a:r>
              <a:rPr lang="en-US" altLang="zh-TW" sz="2400" dirty="0" smtClean="0"/>
              <a:t>vs</a:t>
            </a:r>
            <a:r>
              <a:rPr lang="zh-TW" altLang="en-US" sz="2400" dirty="0" smtClean="0"/>
              <a:t> 環境影響評估法第</a:t>
            </a:r>
            <a:r>
              <a:rPr lang="en-US" altLang="zh-TW" sz="2400" dirty="0" smtClean="0"/>
              <a:t>23</a:t>
            </a:r>
            <a:r>
              <a:rPr lang="zh-TW" altLang="en-US" sz="2400" dirty="0" smtClean="0"/>
              <a:t>條</a:t>
            </a:r>
            <a:endParaRPr lang="en-US" altLang="zh-TW" sz="2400" dirty="0" smtClean="0"/>
          </a:p>
          <a:p>
            <a:pPr lvl="1" indent="-91440">
              <a:lnSpc>
                <a:spcPct val="100000"/>
              </a:lnSpc>
              <a:spcBef>
                <a:spcPts val="1400"/>
              </a:spcBef>
              <a:spcAft>
                <a:spcPts val="0"/>
              </a:spcAft>
              <a:buSzPct val="99615"/>
              <a:buFont typeface="Noto Sans Symbols"/>
              <a:buChar char="●"/>
            </a:pPr>
            <a:r>
              <a:rPr lang="zh-TW" altLang="en-US" sz="2400" dirty="0"/>
              <a:t>行政</a:t>
            </a:r>
            <a:r>
              <a:rPr lang="zh-TW" altLang="en-US" sz="2400" dirty="0" smtClean="0"/>
              <a:t>訴訟法第</a:t>
            </a:r>
            <a:r>
              <a:rPr lang="en-US" altLang="zh-TW" sz="2400" dirty="0" smtClean="0"/>
              <a:t>9</a:t>
            </a:r>
            <a:r>
              <a:rPr lang="zh-TW" altLang="en-US" sz="2400" dirty="0" smtClean="0"/>
              <a:t>條客觀訴訟：參照日本法</a:t>
            </a:r>
            <a:r>
              <a:rPr lang="en-US" altLang="zh-TW" sz="2400" dirty="0" smtClean="0"/>
              <a:t>(</a:t>
            </a:r>
            <a:r>
              <a:rPr lang="zh-TW" altLang="en-US" sz="2400" dirty="0" smtClean="0"/>
              <a:t>繼受自德國</a:t>
            </a:r>
            <a:r>
              <a:rPr lang="en-US" altLang="zh-TW" sz="2400" dirty="0" smtClean="0"/>
              <a:t>)</a:t>
            </a:r>
            <a:endParaRPr lang="en-US" altLang="zh-TW" sz="2400" dirty="0"/>
          </a:p>
          <a:p>
            <a:pPr lvl="1" indent="-91440">
              <a:lnSpc>
                <a:spcPct val="100000"/>
              </a:lnSpc>
              <a:spcBef>
                <a:spcPts val="1400"/>
              </a:spcBef>
              <a:spcAft>
                <a:spcPts val="0"/>
              </a:spcAft>
              <a:buSzPct val="99615"/>
              <a:buFont typeface="Noto Sans Symbols"/>
              <a:buChar char="●"/>
            </a:pPr>
            <a:r>
              <a:rPr lang="zh-TW" altLang="en-US" sz="2400" dirty="0"/>
              <a:t> </a:t>
            </a:r>
            <a:r>
              <a:rPr lang="zh-TW" altLang="en-US" sz="2400" dirty="0" smtClean="0"/>
              <a:t>環境影響評估法：繼受自美國公民訴訟</a:t>
            </a:r>
            <a:endParaRPr lang="en-US" altLang="zh-TW" sz="2400" dirty="0" smtClean="0"/>
          </a:p>
          <a:p>
            <a:pPr indent="-91440">
              <a:lnSpc>
                <a:spcPct val="100000"/>
              </a:lnSpc>
              <a:spcBef>
                <a:spcPts val="1400"/>
              </a:spcBef>
              <a:spcAft>
                <a:spcPts val="0"/>
              </a:spcAft>
              <a:buSzPct val="99615"/>
              <a:buFont typeface="Noto Sans Symbols"/>
              <a:buChar char="●"/>
            </a:pPr>
            <a:r>
              <a:rPr lang="zh-TW" altLang="en-US" sz="2400" dirty="0" smtClean="0"/>
              <a:t>保護</a:t>
            </a:r>
            <a:r>
              <a:rPr lang="zh-TW" altLang="en-US" sz="2400" dirty="0"/>
              <a:t>規範</a:t>
            </a:r>
            <a:r>
              <a:rPr lang="zh-TW" altLang="en-US" sz="2400" dirty="0" smtClean="0"/>
              <a:t>理論之下，</a:t>
            </a:r>
            <a:r>
              <a:rPr lang="zh-TW" altLang="en-US" sz="2400" dirty="0"/>
              <a:t>環評法之</a:t>
            </a:r>
            <a:r>
              <a:rPr lang="zh-TW" altLang="en-US" sz="2400" dirty="0" smtClean="0"/>
              <a:t>目的兼具保護系爭開發行為地之當地居民</a:t>
            </a:r>
            <a:endParaRPr lang="en-US" altLang="zh-TW" sz="2400" dirty="0" smtClean="0"/>
          </a:p>
          <a:p>
            <a:pPr lvl="1" indent="-91440">
              <a:lnSpc>
                <a:spcPct val="100000"/>
              </a:lnSpc>
              <a:spcBef>
                <a:spcPts val="1400"/>
              </a:spcBef>
              <a:spcAft>
                <a:spcPts val="0"/>
              </a:spcAft>
              <a:buSzPct val="99615"/>
              <a:buFont typeface="Noto Sans Symbols"/>
              <a:buChar char="●"/>
            </a:pPr>
            <a:r>
              <a:rPr lang="zh-TW" altLang="en-US" sz="2200" dirty="0" smtClean="0"/>
              <a:t>依照</a:t>
            </a:r>
            <a:r>
              <a:rPr lang="zh-TW" altLang="en-US" sz="2200" dirty="0"/>
              <a:t>我國行訴法體系</a:t>
            </a:r>
            <a:r>
              <a:rPr lang="zh-TW" altLang="en-US" sz="2200" dirty="0" smtClean="0"/>
              <a:t>，</a:t>
            </a:r>
            <a:r>
              <a:rPr lang="zh-TW" altLang="en-US" sz="2200" dirty="0"/>
              <a:t>受害</a:t>
            </a:r>
            <a:r>
              <a:rPr lang="zh-TW" altLang="en-US" sz="2200" dirty="0" smtClean="0"/>
              <a:t>居民既受有法律上權利之侵害，在具備主觀</a:t>
            </a:r>
            <a:r>
              <a:rPr lang="zh-TW" altLang="en-US" sz="2200" dirty="0"/>
              <a:t>公</a:t>
            </a:r>
            <a:r>
              <a:rPr lang="zh-TW" altLang="en-US" sz="2200" dirty="0" smtClean="0"/>
              <a:t>權利之要件下，</a:t>
            </a:r>
            <a:r>
              <a:rPr lang="zh-TW" altLang="en-US" sz="2200" dirty="0"/>
              <a:t>應依</a:t>
            </a:r>
            <a:r>
              <a:rPr lang="zh-TW" altLang="en-US" sz="2200" dirty="0" smtClean="0"/>
              <a:t>行政</a:t>
            </a:r>
            <a:r>
              <a:rPr lang="zh-TW" altLang="en-US" sz="2200" dirty="0"/>
              <a:t>訴訟法第</a:t>
            </a:r>
            <a:r>
              <a:rPr lang="en-US" altLang="zh-TW" sz="2200" dirty="0"/>
              <a:t>5</a:t>
            </a:r>
            <a:r>
              <a:rPr lang="zh-TW" altLang="en-US" sz="2200" dirty="0" smtClean="0"/>
              <a:t>條提起課與義務之訴，非公民訴訟</a:t>
            </a:r>
            <a:endParaRPr lang="zh-TW" altLang="en-US" sz="2200" dirty="0"/>
          </a:p>
        </p:txBody>
      </p:sp>
    </p:spTree>
    <p:extLst>
      <p:ext uri="{BB962C8B-B14F-4D97-AF65-F5344CB8AC3E}">
        <p14:creationId xmlns:p14="http://schemas.microsoft.com/office/powerpoint/2010/main" val="2484719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當地居民之當事人適格</a:t>
            </a:r>
            <a:endParaRPr lang="zh-TW" altLang="en-US" dirty="0"/>
          </a:p>
        </p:txBody>
      </p:sp>
      <p:sp>
        <p:nvSpPr>
          <p:cNvPr id="3" name="文字版面配置區 2"/>
          <p:cNvSpPr>
            <a:spLocks noGrp="1"/>
          </p:cNvSpPr>
          <p:nvPr>
            <p:ph type="body" idx="1"/>
          </p:nvPr>
        </p:nvSpPr>
        <p:spPr/>
        <p:txBody>
          <a:bodyPr/>
          <a:lstStyle/>
          <a:p>
            <a:pPr>
              <a:buFont typeface="Wingdings" panose="05000000000000000000" pitchFamily="2" charset="2"/>
              <a:buChar char="l"/>
            </a:pPr>
            <a:r>
              <a:rPr lang="zh-TW" altLang="en-US" sz="2400" dirty="0" smtClean="0"/>
              <a:t>現行</a:t>
            </a:r>
            <a:r>
              <a:rPr lang="zh-TW" altLang="en-US" sz="2400" dirty="0"/>
              <a:t>環評法第</a:t>
            </a:r>
            <a:r>
              <a:rPr lang="en-US" altLang="zh-TW" sz="2400" dirty="0"/>
              <a:t>23</a:t>
            </a:r>
            <a:r>
              <a:rPr lang="zh-TW" altLang="en-US" sz="2400" dirty="0"/>
              <a:t>條第</a:t>
            </a:r>
            <a:r>
              <a:rPr lang="en-US" altLang="zh-TW" sz="2400" dirty="0"/>
              <a:t>8</a:t>
            </a:r>
            <a:r>
              <a:rPr lang="zh-TW" altLang="en-US" sz="2400" dirty="0"/>
              <a:t>項：免經訴願而逕向行政法院起訴</a:t>
            </a:r>
            <a:r>
              <a:rPr lang="zh-TW" altLang="en-US" sz="2400" dirty="0" smtClean="0"/>
              <a:t>。</a:t>
            </a:r>
            <a:endParaRPr lang="en-US" altLang="zh-TW" sz="2400" dirty="0" smtClean="0"/>
          </a:p>
          <a:p>
            <a:pPr>
              <a:buFont typeface="Wingdings" panose="05000000000000000000" pitchFamily="2" charset="2"/>
              <a:buChar char="l"/>
            </a:pPr>
            <a:r>
              <a:rPr lang="zh-TW" altLang="en-US" sz="2400" dirty="0" smtClean="0"/>
              <a:t> </a:t>
            </a:r>
            <a:r>
              <a:rPr lang="zh-TW" altLang="en-US" sz="2400" dirty="0" smtClean="0">
                <a:latin typeface="Calibri" panose="020F0502020204030204" pitchFamily="34" charset="0"/>
              </a:rPr>
              <a:t>依</a:t>
            </a:r>
            <a:r>
              <a:rPr lang="zh-TW" altLang="en-US" sz="2400" dirty="0">
                <a:latin typeface="Calibri" panose="020F0502020204030204" pitchFamily="34" charset="0"/>
              </a:rPr>
              <a:t>行訴法第</a:t>
            </a:r>
            <a:r>
              <a:rPr lang="en-US" altLang="zh-TW" sz="2400" dirty="0">
                <a:latin typeface="Calibri" panose="020F0502020204030204" pitchFamily="34" charset="0"/>
              </a:rPr>
              <a:t>5</a:t>
            </a:r>
            <a:r>
              <a:rPr lang="zh-TW" altLang="en-US" sz="2400" dirty="0" smtClean="0">
                <a:latin typeface="Calibri" panose="020F0502020204030204" pitchFamily="34" charset="0"/>
              </a:rPr>
              <a:t>條提起課與義務之訴</a:t>
            </a:r>
            <a:endParaRPr lang="en-US" altLang="zh-TW" sz="2400" dirty="0" smtClean="0">
              <a:latin typeface="Calibri" panose="020F0502020204030204" pitchFamily="34" charset="0"/>
            </a:endParaRPr>
          </a:p>
          <a:p>
            <a:pPr lvl="1">
              <a:buFont typeface="Wingdings" panose="05000000000000000000" pitchFamily="2" charset="2"/>
              <a:buChar char="l"/>
            </a:pPr>
            <a:r>
              <a:rPr lang="zh-TW" altLang="en-US" sz="2400" dirty="0" smtClean="0">
                <a:latin typeface="Calibri" panose="020F0502020204030204" pitchFamily="34" charset="0"/>
              </a:rPr>
              <a:t>受</a:t>
            </a:r>
            <a:r>
              <a:rPr lang="zh-TW" altLang="en-US" sz="2400" dirty="0">
                <a:latin typeface="Calibri" panose="020F0502020204030204" pitchFamily="34" charset="0"/>
              </a:rPr>
              <a:t>訴願先行之</a:t>
            </a:r>
            <a:r>
              <a:rPr lang="zh-TW" altLang="en-US" sz="2400" dirty="0" smtClean="0">
                <a:latin typeface="Calibri" panose="020F0502020204030204" pitchFamily="34" charset="0"/>
              </a:rPr>
              <a:t>拘束</a:t>
            </a:r>
            <a:endParaRPr lang="en-US" altLang="zh-TW" sz="2400" dirty="0">
              <a:latin typeface="Calibri" panose="020F0502020204030204" pitchFamily="34" charset="0"/>
            </a:endParaRPr>
          </a:p>
          <a:p>
            <a:pPr lvl="1">
              <a:buFont typeface="Wingdings" panose="05000000000000000000" pitchFamily="2" charset="2"/>
              <a:buChar char="l"/>
            </a:pPr>
            <a:r>
              <a:rPr lang="zh-TW" altLang="en-US" sz="2400" dirty="0" smtClean="0">
                <a:latin typeface="Calibri" panose="020F0502020204030204" pitchFamily="34" charset="0"/>
              </a:rPr>
              <a:t>上級主管機關發現得逕</a:t>
            </a:r>
            <a:r>
              <a:rPr lang="zh-TW" altLang="en-US" sz="2400" dirty="0">
                <a:latin typeface="Calibri" panose="020F0502020204030204" pitchFamily="34" charset="0"/>
              </a:rPr>
              <a:t>依</a:t>
            </a:r>
            <a:r>
              <a:rPr lang="zh-TW" altLang="en-US" sz="2400" dirty="0" smtClean="0">
                <a:latin typeface="Calibri" panose="020F0502020204030204" pitchFamily="34" charset="0"/>
              </a:rPr>
              <a:t>職權</a:t>
            </a:r>
            <a:r>
              <a:rPr lang="zh-TW" altLang="en-US" sz="2400" dirty="0">
                <a:latin typeface="Calibri" panose="020F0502020204030204" pitchFamily="34" charset="0"/>
              </a:rPr>
              <a:t>做出</a:t>
            </a:r>
            <a:r>
              <a:rPr lang="zh-TW" altLang="en-US" sz="2400" dirty="0" smtClean="0">
                <a:latin typeface="Calibri" panose="020F0502020204030204" pitchFamily="34" charset="0"/>
              </a:rPr>
              <a:t>行政處分，人民無須</a:t>
            </a:r>
            <a:r>
              <a:rPr lang="zh-TW" altLang="en-US" sz="2400" dirty="0">
                <a:latin typeface="Calibri" panose="020F0502020204030204" pitchFamily="34" charset="0"/>
              </a:rPr>
              <a:t>承受漫長之訴訟</a:t>
            </a:r>
            <a:r>
              <a:rPr lang="zh-TW" altLang="en-US" sz="2400" dirty="0" smtClean="0">
                <a:latin typeface="Calibri" panose="020F0502020204030204" pitchFamily="34" charset="0"/>
              </a:rPr>
              <a:t>歷程</a:t>
            </a:r>
            <a:endParaRPr lang="en-US" altLang="zh-TW" sz="2400" dirty="0" smtClean="0">
              <a:latin typeface="Calibri" panose="020F0502020204030204" pitchFamily="34" charset="0"/>
            </a:endParaRPr>
          </a:p>
          <a:p>
            <a:pPr marL="304800" lvl="1" indent="0">
              <a:buNone/>
            </a:pPr>
            <a:r>
              <a:rPr lang="zh-TW" altLang="zh-TW" sz="2400" dirty="0">
                <a:latin typeface="Noto Sans Symbols"/>
                <a:ea typeface="Noto Sans Symbols"/>
                <a:cs typeface="Noto Sans Symbols"/>
                <a:sym typeface="Noto Sans Symbols"/>
              </a:rPr>
              <a:t>➔</a:t>
            </a:r>
            <a:r>
              <a:rPr lang="zh-TW" altLang="en-US" sz="2400" dirty="0" smtClean="0">
                <a:latin typeface="Calibri" panose="020F0502020204030204" pitchFamily="34" charset="0"/>
              </a:rPr>
              <a:t>可謂</a:t>
            </a:r>
            <a:r>
              <a:rPr lang="zh-TW" altLang="en-US" sz="2400" dirty="0">
                <a:latin typeface="Calibri" panose="020F0502020204030204" pitchFamily="34" charset="0"/>
              </a:rPr>
              <a:t>各有</a:t>
            </a:r>
            <a:r>
              <a:rPr lang="zh-TW" altLang="en-US" sz="2400" dirty="0" smtClean="0">
                <a:latin typeface="Calibri" panose="020F0502020204030204" pitchFamily="34" charset="0"/>
              </a:rPr>
              <a:t>利弊</a:t>
            </a:r>
            <a:endParaRPr lang="en-US" altLang="zh-TW" sz="2400" dirty="0">
              <a:latin typeface="Calibri" panose="020F0502020204030204" pitchFamily="34" charset="0"/>
            </a:endParaRPr>
          </a:p>
          <a:p>
            <a:pPr>
              <a:buFont typeface="Wingdings" panose="05000000000000000000" pitchFamily="2" charset="2"/>
              <a:buChar char="l"/>
            </a:pPr>
            <a:r>
              <a:rPr lang="zh-TW" altLang="en-US" sz="2400" dirty="0">
                <a:latin typeface="Calibri" panose="020F0502020204030204" pitchFamily="34" charset="0"/>
              </a:rPr>
              <a:t>為避免人民因信賴該法條字面文義而依該規定起訴，之後卻遭駁回之不利結果</a:t>
            </a:r>
            <a:r>
              <a:rPr lang="en-US" altLang="zh-TW" sz="2400" dirty="0">
                <a:latin typeface="Calibri" panose="020F0502020204030204" pitchFamily="34" charset="0"/>
              </a:rPr>
              <a:t>(</a:t>
            </a:r>
            <a:r>
              <a:rPr lang="zh-TW" altLang="en-US" sz="2400" dirty="0">
                <a:latin typeface="Calibri" panose="020F0502020204030204" pitchFamily="34" charset="0"/>
              </a:rPr>
              <a:t>即受害人民依環評法</a:t>
            </a:r>
            <a:r>
              <a:rPr lang="en-US" altLang="zh-TW" sz="2400" dirty="0">
                <a:latin typeface="Calibri" panose="020F0502020204030204" pitchFamily="34" charset="0"/>
              </a:rPr>
              <a:t>23</a:t>
            </a:r>
            <a:r>
              <a:rPr lang="zh-TW" altLang="en-US" sz="2400" dirty="0">
                <a:latin typeface="Calibri" panose="020F0502020204030204" pitchFamily="34" charset="0"/>
              </a:rPr>
              <a:t>條起訴但不知體系解釋上該條屬於客觀訴訟的情況</a:t>
            </a:r>
            <a:r>
              <a:rPr lang="en-US" altLang="zh-TW" sz="2400" dirty="0">
                <a:latin typeface="Calibri" panose="020F0502020204030204" pitchFamily="34" charset="0"/>
              </a:rPr>
              <a:t>)</a:t>
            </a:r>
            <a:r>
              <a:rPr lang="zh-TW" altLang="en-US" sz="2400" dirty="0">
                <a:latin typeface="Calibri" panose="020F0502020204030204" pitchFamily="34" charset="0"/>
              </a:rPr>
              <a:t>，仍應該放寬對環評法</a:t>
            </a:r>
            <a:r>
              <a:rPr lang="en-US" altLang="zh-TW" sz="2400" dirty="0">
                <a:latin typeface="Calibri" panose="020F0502020204030204" pitchFamily="34" charset="0"/>
              </a:rPr>
              <a:t>23</a:t>
            </a:r>
            <a:r>
              <a:rPr lang="zh-TW" altLang="en-US" sz="2400" dirty="0">
                <a:latin typeface="Calibri" panose="020F0502020204030204" pitchFamily="34" charset="0"/>
              </a:rPr>
              <a:t>條之適用</a:t>
            </a:r>
            <a:r>
              <a:rPr lang="zh-TW" altLang="en-US" sz="2400" dirty="0" smtClean="0">
                <a:latin typeface="Calibri" panose="020F0502020204030204" pitchFamily="34" charset="0"/>
              </a:rPr>
              <a:t>。</a:t>
            </a:r>
            <a:endParaRPr lang="en-US" altLang="zh-TW" sz="2400" dirty="0" smtClean="0"/>
          </a:p>
          <a:p>
            <a:endParaRPr lang="zh-TW" altLang="en-US" dirty="0"/>
          </a:p>
        </p:txBody>
      </p:sp>
    </p:spTree>
    <p:extLst>
      <p:ext uri="{BB962C8B-B14F-4D97-AF65-F5344CB8AC3E}">
        <p14:creationId xmlns:p14="http://schemas.microsoft.com/office/powerpoint/2010/main" val="2946002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當地居民之當事人適格</a:t>
            </a:r>
          </a:p>
        </p:txBody>
      </p:sp>
      <p:sp>
        <p:nvSpPr>
          <p:cNvPr id="3" name="文字版面配置區 2"/>
          <p:cNvSpPr>
            <a:spLocks noGrp="1"/>
          </p:cNvSpPr>
          <p:nvPr>
            <p:ph type="body" idx="1"/>
          </p:nvPr>
        </p:nvSpPr>
        <p:spPr/>
        <p:txBody>
          <a:bodyPr/>
          <a:lstStyle/>
          <a:p>
            <a:r>
              <a:rPr lang="zh-TW" altLang="en-US" sz="3200" dirty="0"/>
              <a:t>環評法所謂「當地居民」之內涵與範圍，係指依環評法第</a:t>
            </a:r>
            <a:r>
              <a:rPr lang="en-US" altLang="zh-TW" sz="3200" dirty="0"/>
              <a:t>8</a:t>
            </a:r>
            <a:r>
              <a:rPr lang="zh-TW" altLang="en-US" sz="3200" dirty="0"/>
              <a:t>條、同法施行細則第</a:t>
            </a:r>
            <a:r>
              <a:rPr lang="en-US" altLang="zh-TW" sz="3200" dirty="0"/>
              <a:t>20</a:t>
            </a:r>
            <a:r>
              <a:rPr lang="zh-TW" altLang="en-US" sz="3200" dirty="0"/>
              <a:t>條、第</a:t>
            </a:r>
            <a:r>
              <a:rPr lang="en-US" altLang="zh-TW" sz="3200" dirty="0"/>
              <a:t>22</a:t>
            </a:r>
            <a:r>
              <a:rPr lang="zh-TW" altLang="en-US" sz="3200" dirty="0"/>
              <a:t>條各款規定，有權受公告與通知，並參與公開說明會之居民，是以，居住於開發行為所在地及毗鄰之鄉鎮、市、區之居民，屬環評法上所稱「當地居民」，就當地開發行為之環評爭議，具有法律上利害關係，而有訴訟權能。</a:t>
            </a:r>
          </a:p>
        </p:txBody>
      </p:sp>
    </p:spTree>
    <p:extLst>
      <p:ext uri="{BB962C8B-B14F-4D97-AF65-F5344CB8AC3E}">
        <p14:creationId xmlns:p14="http://schemas.microsoft.com/office/powerpoint/2010/main" val="2014184498"/>
      </p:ext>
    </p:extLst>
  </p:cSld>
  <p:clrMapOvr>
    <a:masterClrMapping/>
  </p:clrMapOvr>
</p:sld>
</file>

<file path=ppt/theme/theme1.xml><?xml version="1.0" encoding="utf-8"?>
<a:theme xmlns:a="http://schemas.openxmlformats.org/drawingml/2006/main" name="回顧">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4511</Words>
  <Application>Microsoft Office PowerPoint</Application>
  <PresentationFormat>自訂</PresentationFormat>
  <Paragraphs>228</Paragraphs>
  <Slides>37</Slides>
  <Notes>9</Notes>
  <HiddenSlides>0</HiddenSlides>
  <MMClips>0</MMClips>
  <ScaleCrop>false</ScaleCrop>
  <HeadingPairs>
    <vt:vector size="4" baseType="variant">
      <vt:variant>
        <vt:lpstr>佈景主題</vt:lpstr>
      </vt:variant>
      <vt:variant>
        <vt:i4>1</vt:i4>
      </vt:variant>
      <vt:variant>
        <vt:lpstr>投影片標題</vt:lpstr>
      </vt:variant>
      <vt:variant>
        <vt:i4>37</vt:i4>
      </vt:variant>
    </vt:vector>
  </HeadingPairs>
  <TitlesOfParts>
    <vt:vector size="38" baseType="lpstr">
      <vt:lpstr>回顧</vt:lpstr>
      <vt:lpstr>原告行政訴訟辯論意旨狀</vt:lpstr>
      <vt:lpstr>訴之聲明</vt:lpstr>
      <vt:lpstr>程序部份</vt:lpstr>
      <vt:lpstr>原告社團法人環境法律人協會理事長張譽尹聲明承受訴訟</vt:lpstr>
      <vt:lpstr>原告具當事人適格</vt:lpstr>
      <vt:lpstr>當地居民之當事人適格</vt:lpstr>
      <vt:lpstr>當地居民之當事人適格</vt:lpstr>
      <vt:lpstr>當地居民之當事人適格</vt:lpstr>
      <vt:lpstr>當地居民之當事人適格</vt:lpstr>
      <vt:lpstr>當地居民之當事人適格</vt:lpstr>
      <vt:lpstr>當地居民之當事人適格</vt:lpstr>
      <vt:lpstr>公益團體具備當事人適格</vt:lpstr>
      <vt:lpstr>公益團體具備當事人適格</vt:lpstr>
      <vt:lpstr>公益團體具備當事人適格</vt:lpstr>
      <vt:lpstr>公益團體具備當事人適格</vt:lpstr>
      <vt:lpstr>原告具備提出第一項訴之聲明之訴訟權能</vt:lpstr>
      <vt:lpstr>原告具備提出第一項訴之聲明之訴訟權能</vt:lpstr>
      <vt:lpstr>原告具備提出第一項訴之聲明之訴訟權能</vt:lpstr>
      <vt:lpstr>原告具備提出第一項訴之聲明之訴訟權能</vt:lpstr>
      <vt:lpstr>實體事項</vt:lpstr>
      <vt:lpstr>系爭開發行為確已進入規劃階段而開始實施</vt:lpstr>
      <vt:lpstr>系爭開發行為確已進入規劃階段而開始實施</vt:lpstr>
      <vt:lpstr>系爭開發行為確已進入規劃階段而開始實施</vt:lpstr>
      <vt:lpstr>系爭開發行為確已進入規劃階段而開始實施</vt:lpstr>
      <vt:lpstr>系爭開發行為確已進入規劃階段而開始實施</vt:lpstr>
      <vt:lpstr>系爭開發行為確已進入規劃階段而開始實施</vt:lpstr>
      <vt:lpstr>開發行為之範圍認定 </vt:lpstr>
      <vt:lpstr>PowerPoint 簡報</vt:lpstr>
      <vt:lpstr>被告指：</vt:lpstr>
      <vt:lpstr>系爭開發行為為一個開發行為</vt:lpstr>
      <vt:lpstr>系爭開發行為為一個開發行為</vt:lpstr>
      <vt:lpstr>被告辯稱，航空城開發案歷來依不同開發行為之實施而分次作成環評，非法所不許云云</vt:lpstr>
      <vt:lpstr>系爭開發行為應實施第一階段環境影響評估</vt:lpstr>
      <vt:lpstr>系爭開發行為應實施第一階段環境影響評估</vt:lpstr>
      <vt:lpstr>被告應依環評法第 23 條第 10 項，向原告支付適當之律師費用及其 他訴訟費用</vt:lpstr>
      <vt:lpstr>被告應依環評法第 23 條第 10 項，向原告支付適當之律師費用及其 他訴訟費用</vt:lpstr>
      <vt:lpstr>感謝聆聽，請不吝指教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原告行政訴訟準備狀</dc:title>
  <dc:creator>Ina</dc:creator>
  <cp:lastModifiedBy>Ina</cp:lastModifiedBy>
  <cp:revision>89</cp:revision>
  <dcterms:modified xsi:type="dcterms:W3CDTF">2016-06-24T04:04:00Z</dcterms:modified>
</cp:coreProperties>
</file>