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3"/>
  </p:notesMasterIdLst>
  <p:handoutMasterIdLst>
    <p:handoutMasterId r:id="rId14"/>
  </p:handoutMasterIdLst>
  <p:sldIdLst>
    <p:sldId id="256" r:id="rId3"/>
    <p:sldId id="275" r:id="rId4"/>
    <p:sldId id="277" r:id="rId5"/>
    <p:sldId id="278" r:id="rId6"/>
    <p:sldId id="276" r:id="rId7"/>
    <p:sldId id="279" r:id="rId8"/>
    <p:sldId id="280" r:id="rId9"/>
    <p:sldId id="281" r:id="rId10"/>
    <p:sldId id="282" r:id="rId11"/>
    <p:sldId id="284" r:id="rId12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008">
          <p15:clr>
            <a:srgbClr val="A4A3A4"/>
          </p15:clr>
        </p15:guide>
        <p15:guide id="3" orient="horz" pos="3792">
          <p15:clr>
            <a:srgbClr val="A4A3A4"/>
          </p15:clr>
        </p15:guide>
        <p15:guide id="4" orient="horz" pos="336">
          <p15:clr>
            <a:srgbClr val="A4A3A4"/>
          </p15:clr>
        </p15:guide>
        <p15:guide id="5" orient="horz" pos="1920">
          <p15:clr>
            <a:srgbClr val="A4A3A4"/>
          </p15:clr>
        </p15:guide>
        <p15:guide id="6" orient="horz" pos="3984">
          <p15:clr>
            <a:srgbClr val="A4A3A4"/>
          </p15:clr>
        </p15:guide>
        <p15:guide id="7" orient="horz" pos="1152">
          <p15:clr>
            <a:srgbClr val="A4A3A4"/>
          </p15:clr>
        </p15:guide>
        <p15:guide id="8" pos="3839">
          <p15:clr>
            <a:srgbClr val="A4A3A4"/>
          </p15:clr>
        </p15:guide>
        <p15:guide id="9" pos="671">
          <p15:clr>
            <a:srgbClr val="A4A3A4"/>
          </p15:clr>
        </p15:guide>
        <p15:guide id="10" pos="7007">
          <p15:clr>
            <a:srgbClr val="A4A3A4"/>
          </p15:clr>
        </p15:guide>
        <p15:guide id="11" pos="6143">
          <p15:clr>
            <a:srgbClr val="A4A3A4"/>
          </p15:clr>
        </p15:guide>
        <p15:guide id="12" pos="3263">
          <p15:clr>
            <a:srgbClr val="A4A3A4"/>
          </p15:clr>
        </p15:guide>
        <p15:guide id="13" pos="7391">
          <p15:clr>
            <a:srgbClr val="A4A3A4"/>
          </p15:clr>
        </p15:guide>
        <p15:guide id="14" pos="369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howGuides="1">
      <p:cViewPr varScale="1">
        <p:scale>
          <a:sx n="74" d="100"/>
          <a:sy n="74" d="100"/>
        </p:scale>
        <p:origin x="582" y="72"/>
      </p:cViewPr>
      <p:guideLst>
        <p:guide orient="horz" pos="2160"/>
        <p:guide orient="horz" pos="1008"/>
        <p:guide orient="horz" pos="3792"/>
        <p:guide orient="horz" pos="336"/>
        <p:guide orient="horz" pos="1920"/>
        <p:guide orient="horz" pos="3984"/>
        <p:guide orient="horz" pos="1152"/>
        <p:guide pos="3839"/>
        <p:guide pos="671"/>
        <p:guide pos="7007"/>
        <p:guide pos="6143"/>
        <p:guide pos="3263"/>
        <p:guide pos="7391"/>
        <p:guide pos="3695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6" d="100"/>
          <a:sy n="66" d="100"/>
        </p:scale>
        <p:origin x="2250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zh-TW" sz="1200"/>
            </a:lvl1pPr>
          </a:lstStyle>
          <a:p>
            <a:fld id="{24CE221E-83ED-4F6C-BA5F-3F9E6FDB6953}" type="datetimeFigureOut">
              <a:rPr lang="en-US" altLang="zh-TW"/>
              <a:t>12/14/2015</a:t>
            </a:fld>
            <a:endParaRPr 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zh-TW" sz="1200"/>
            </a:lvl1pPr>
          </a:lstStyle>
          <a:p>
            <a:fld id="{CA4CBEF8-5CDE-472B-839B-B8BB0C881006}" type="slidenum">
              <a:rPr lang="zh-TW"/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42632892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zh-TW" sz="1200"/>
            </a:lvl1pPr>
          </a:lstStyle>
          <a:p>
            <a:fld id="{97853E5F-CE67-483C-A264-F17AC70E9CA2}" type="datetimeFigureOut">
              <a:t>2015/12/14</a:t>
            </a:fld>
            <a:endParaRPr lang="zh-TW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zh-TW" sz="1200"/>
            </a:lvl1pPr>
          </a:lstStyle>
          <a:p>
            <a:fld id="{6BB98AFB-CB0D-4DFE-87B9-B4B0D0DE73CD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25128058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065214" y="533400"/>
            <a:ext cx="5029200" cy="2514601"/>
          </a:xfrm>
        </p:spPr>
        <p:txBody>
          <a:bodyPr>
            <a:normAutofit/>
          </a:bodyPr>
          <a:lstStyle>
            <a:lvl1pPr latinLnBrk="0">
              <a:defRPr lang="zh-TW" sz="5400"/>
            </a:lvl1pPr>
          </a:lstStyle>
          <a:p>
            <a:r>
              <a:rPr lang="zh-TW" altLang="en-US" smtClean="0"/>
              <a:t>按一下以編輯母片標題樣式</a:t>
            </a:r>
            <a:endParaRPr lang="zh-TW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065212" y="3403600"/>
            <a:ext cx="5029201" cy="1397000"/>
          </a:xfrm>
        </p:spPr>
        <p:txBody>
          <a:bodyPr>
            <a:normAutofit/>
          </a:bodyPr>
          <a:lstStyle>
            <a:lvl1pPr marL="0" indent="0" algn="l" latinLnBrk="0">
              <a:spcBef>
                <a:spcPts val="600"/>
              </a:spcBef>
              <a:buNone/>
              <a:defRPr lang="zh-TW"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 latinLnBrk="0">
              <a:buNone/>
              <a:defRPr lang="zh-TW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latinLnBrk="0">
              <a:buNone/>
              <a:defRPr lang="zh-TW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latinLnBrk="0">
              <a:buNone/>
              <a:defRPr lang="zh-TW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latinLnBrk="0">
              <a:buNone/>
              <a:defRPr lang="zh-TW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latinLnBrk="0">
              <a:buNone/>
              <a:defRPr lang="zh-TW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latinLnBrk="0">
              <a:buNone/>
              <a:defRPr lang="zh-TW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latinLnBrk="0">
              <a:buNone/>
              <a:defRPr lang="zh-TW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latinLnBrk="0">
              <a:buNone/>
              <a:defRPr lang="zh-TW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t>2015/12/14</a:t>
            </a:fld>
            <a:endParaRPr 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66475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垂直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dirty="0"/>
          </a:p>
        </p:txBody>
      </p:sp>
      <p:sp>
        <p:nvSpPr>
          <p:cNvPr id="3" name="垂直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t>2015/12/14</a:t>
            </a:fld>
            <a:endParaRPr 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2668093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垂直標題 1"/>
          <p:cNvSpPr>
            <a:spLocks noGrp="1"/>
          </p:cNvSpPr>
          <p:nvPr>
            <p:ph type="title" orient="vert"/>
          </p:nvPr>
        </p:nvSpPr>
        <p:spPr>
          <a:xfrm>
            <a:off x="8761412" y="533400"/>
            <a:ext cx="2362201" cy="548640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dirty="0"/>
          </a:p>
        </p:txBody>
      </p:sp>
      <p:sp>
        <p:nvSpPr>
          <p:cNvPr id="3" name="垂直文字版面配置區 2"/>
          <p:cNvSpPr>
            <a:spLocks noGrp="1"/>
          </p:cNvSpPr>
          <p:nvPr>
            <p:ph type="body" orient="vert" idx="1"/>
          </p:nvPr>
        </p:nvSpPr>
        <p:spPr>
          <a:xfrm>
            <a:off x="1065213" y="533400"/>
            <a:ext cx="7467599" cy="548640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t>2015/12/14</a:t>
            </a:fld>
            <a:endParaRPr 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188244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t>2015/12/14</a:t>
            </a:fld>
            <a:endParaRPr 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2429153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65214" y="533400"/>
            <a:ext cx="8686800" cy="2286000"/>
          </a:xfrm>
        </p:spPr>
        <p:txBody>
          <a:bodyPr anchor="b">
            <a:normAutofit/>
          </a:bodyPr>
          <a:lstStyle>
            <a:lvl1pPr algn="l" latinLnBrk="0">
              <a:defRPr lang="zh-TW" sz="5400" b="1" cap="none" baseline="0"/>
            </a:lvl1pPr>
          </a:lstStyle>
          <a:p>
            <a:r>
              <a:rPr lang="zh-TW" altLang="en-US" smtClean="0"/>
              <a:t>按一下以編輯母片標題樣式</a:t>
            </a:r>
            <a:endParaRPr lang="zh-TW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065214" y="3124200"/>
            <a:ext cx="8686800" cy="1371600"/>
          </a:xfrm>
        </p:spPr>
        <p:txBody>
          <a:bodyPr anchor="t">
            <a:normAutofit/>
          </a:bodyPr>
          <a:lstStyle>
            <a:lvl1pPr marL="0" indent="0" latinLnBrk="0">
              <a:spcBef>
                <a:spcPts val="600"/>
              </a:spcBef>
              <a:buNone/>
              <a:defRPr lang="zh-TW"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latinLnBrk="0">
              <a:buNone/>
              <a:defRPr lang="zh-TW"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latinLnBrk="0">
              <a:buNone/>
              <a:defRPr lang="zh-TW"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latinLnBrk="0">
              <a:buNone/>
              <a:defRPr lang="zh-TW"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latinLnBrk="0">
              <a:buNone/>
              <a:defRPr lang="zh-TW"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latinLnBrk="0">
              <a:buNone/>
              <a:defRPr lang="zh-TW"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latinLnBrk="0">
              <a:buNone/>
              <a:defRPr lang="zh-TW"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latinLnBrk="0">
              <a:buNone/>
              <a:defRPr lang="zh-TW"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latinLnBrk="0">
              <a:buNone/>
              <a:defRPr lang="zh-TW"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t>2015/12/14</a:t>
            </a:fld>
            <a:endParaRPr 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3701331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065212" y="1828800"/>
            <a:ext cx="4251960" cy="4191000"/>
          </a:xfrm>
        </p:spPr>
        <p:txBody>
          <a:bodyPr>
            <a:normAutofit/>
          </a:bodyPr>
          <a:lstStyle>
            <a:lvl1pPr latinLnBrk="0">
              <a:defRPr lang="zh-TW" sz="2000"/>
            </a:lvl1pPr>
            <a:lvl2pPr latinLnBrk="0">
              <a:defRPr lang="zh-TW" sz="1800"/>
            </a:lvl2pPr>
            <a:lvl3pPr latinLnBrk="0">
              <a:defRPr lang="zh-TW" sz="1600"/>
            </a:lvl3pPr>
            <a:lvl4pPr latinLnBrk="0">
              <a:defRPr lang="zh-TW" sz="1400"/>
            </a:lvl4pPr>
            <a:lvl5pPr latinLnBrk="0">
              <a:defRPr lang="zh-TW" sz="1400"/>
            </a:lvl5pPr>
            <a:lvl6pPr latinLnBrk="0">
              <a:defRPr lang="zh-TW" sz="1400"/>
            </a:lvl6pPr>
            <a:lvl7pPr latinLnBrk="0">
              <a:defRPr lang="zh-TW" sz="1400"/>
            </a:lvl7pPr>
            <a:lvl8pPr latinLnBrk="0">
              <a:defRPr lang="zh-TW" sz="1400"/>
            </a:lvl8pPr>
            <a:lvl9pPr latinLnBrk="0">
              <a:defRPr lang="zh-TW"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dirty="0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464598" y="1828800"/>
            <a:ext cx="4251960" cy="4191000"/>
          </a:xfrm>
        </p:spPr>
        <p:txBody>
          <a:bodyPr>
            <a:normAutofit/>
          </a:bodyPr>
          <a:lstStyle>
            <a:lvl1pPr latinLnBrk="0">
              <a:defRPr lang="zh-TW" sz="2000"/>
            </a:lvl1pPr>
            <a:lvl2pPr latinLnBrk="0">
              <a:defRPr lang="zh-TW" sz="1800"/>
            </a:lvl2pPr>
            <a:lvl3pPr latinLnBrk="0">
              <a:defRPr lang="zh-TW" sz="1600"/>
            </a:lvl3pPr>
            <a:lvl4pPr latinLnBrk="0">
              <a:defRPr lang="zh-TW" sz="1400"/>
            </a:lvl4pPr>
            <a:lvl5pPr latinLnBrk="0">
              <a:defRPr lang="zh-TW" sz="1400"/>
            </a:lvl5pPr>
            <a:lvl6pPr latinLnBrk="0">
              <a:defRPr lang="zh-TW" sz="1400"/>
            </a:lvl6pPr>
            <a:lvl7pPr latinLnBrk="0">
              <a:defRPr lang="zh-TW" sz="1400"/>
            </a:lvl7pPr>
            <a:lvl8pPr latinLnBrk="0">
              <a:defRPr lang="zh-TW" sz="1400"/>
            </a:lvl8pPr>
            <a:lvl9pPr latinLnBrk="0">
              <a:defRPr lang="zh-TW"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t>2015/12/14</a:t>
            </a:fld>
            <a:endParaRPr 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3413709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65211" y="533400"/>
            <a:ext cx="8686802" cy="1066800"/>
          </a:xfrm>
        </p:spPr>
        <p:txBody>
          <a:bodyPr/>
          <a:lstStyle>
            <a:lvl1pPr latinLnBrk="0">
              <a:defRPr lang="zh-TW"/>
            </a:lvl1pPr>
          </a:lstStyle>
          <a:p>
            <a:r>
              <a:rPr lang="zh-TW" altLang="en-US" smtClean="0"/>
              <a:t>按一下以編輯母片標題樣式</a:t>
            </a:r>
            <a:endParaRPr lang="zh-TW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065213" y="1828799"/>
            <a:ext cx="4251960" cy="685801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lang="zh-TW" sz="2000" b="0"/>
            </a:lvl1pPr>
            <a:lvl2pPr marL="457200" indent="0" latinLnBrk="0">
              <a:buNone/>
              <a:defRPr lang="zh-TW" sz="2000" b="1"/>
            </a:lvl2pPr>
            <a:lvl3pPr marL="914400" indent="0" latinLnBrk="0">
              <a:buNone/>
              <a:defRPr lang="zh-TW" sz="1800" b="1"/>
            </a:lvl3pPr>
            <a:lvl4pPr marL="1371600" indent="0" latinLnBrk="0">
              <a:buNone/>
              <a:defRPr lang="zh-TW" sz="1600" b="1"/>
            </a:lvl4pPr>
            <a:lvl5pPr marL="1828800" indent="0" latinLnBrk="0">
              <a:buNone/>
              <a:defRPr lang="zh-TW" sz="1600" b="1"/>
            </a:lvl5pPr>
            <a:lvl6pPr marL="2286000" indent="0" latinLnBrk="0">
              <a:buNone/>
              <a:defRPr lang="zh-TW" sz="1600" b="1"/>
            </a:lvl6pPr>
            <a:lvl7pPr marL="2743200" indent="0" latinLnBrk="0">
              <a:buNone/>
              <a:defRPr lang="zh-TW" sz="1600" b="1"/>
            </a:lvl7pPr>
            <a:lvl8pPr marL="3200400" indent="0" latinLnBrk="0">
              <a:buNone/>
              <a:defRPr lang="zh-TW" sz="1600" b="1"/>
            </a:lvl8pPr>
            <a:lvl9pPr marL="3657600" indent="0" latinLnBrk="0">
              <a:buNone/>
              <a:defRPr lang="zh-TW"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1065213" y="2590800"/>
            <a:ext cx="4251960" cy="3429000"/>
          </a:xfrm>
        </p:spPr>
        <p:txBody>
          <a:bodyPr>
            <a:normAutofit/>
          </a:bodyPr>
          <a:lstStyle>
            <a:lvl1pPr latinLnBrk="0">
              <a:defRPr lang="zh-TW" sz="2000"/>
            </a:lvl1pPr>
            <a:lvl2pPr latinLnBrk="0">
              <a:defRPr lang="zh-TW" sz="1800"/>
            </a:lvl2pPr>
            <a:lvl3pPr latinLnBrk="0">
              <a:defRPr lang="zh-TW" sz="1600"/>
            </a:lvl3pPr>
            <a:lvl4pPr latinLnBrk="0">
              <a:defRPr lang="zh-TW" sz="1400"/>
            </a:lvl4pPr>
            <a:lvl5pPr latinLnBrk="0">
              <a:defRPr lang="zh-TW" sz="1400"/>
            </a:lvl5pPr>
            <a:lvl6pPr latinLnBrk="0">
              <a:defRPr lang="zh-TW" sz="1400"/>
            </a:lvl6pPr>
            <a:lvl7pPr latinLnBrk="0">
              <a:defRPr lang="zh-TW" sz="1400"/>
            </a:lvl7pPr>
            <a:lvl8pPr latinLnBrk="0">
              <a:defRPr lang="zh-TW" sz="1400"/>
            </a:lvl8pPr>
            <a:lvl9pPr latinLnBrk="0">
              <a:defRPr lang="zh-TW"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5500053" y="1828799"/>
            <a:ext cx="4251960" cy="685801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lang="zh-TW" sz="2000" b="0"/>
            </a:lvl1pPr>
            <a:lvl2pPr marL="457200" indent="0" latinLnBrk="0">
              <a:buNone/>
              <a:defRPr lang="zh-TW" sz="2000" b="1"/>
            </a:lvl2pPr>
            <a:lvl3pPr marL="914400" indent="0" latinLnBrk="0">
              <a:buNone/>
              <a:defRPr lang="zh-TW" sz="1800" b="1"/>
            </a:lvl3pPr>
            <a:lvl4pPr marL="1371600" indent="0" latinLnBrk="0">
              <a:buNone/>
              <a:defRPr lang="zh-TW" sz="1600" b="1"/>
            </a:lvl4pPr>
            <a:lvl5pPr marL="1828800" indent="0" latinLnBrk="0">
              <a:buNone/>
              <a:defRPr lang="zh-TW" sz="1600" b="1"/>
            </a:lvl5pPr>
            <a:lvl6pPr marL="2286000" indent="0" latinLnBrk="0">
              <a:buNone/>
              <a:defRPr lang="zh-TW" sz="1600" b="1"/>
            </a:lvl6pPr>
            <a:lvl7pPr marL="2743200" indent="0" latinLnBrk="0">
              <a:buNone/>
              <a:defRPr lang="zh-TW" sz="1600" b="1"/>
            </a:lvl7pPr>
            <a:lvl8pPr marL="3200400" indent="0" latinLnBrk="0">
              <a:buNone/>
              <a:defRPr lang="zh-TW" sz="1600" b="1"/>
            </a:lvl8pPr>
            <a:lvl9pPr marL="3657600" indent="0" latinLnBrk="0">
              <a:buNone/>
              <a:defRPr lang="zh-TW"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5500053" y="2590800"/>
            <a:ext cx="4251960" cy="3429000"/>
          </a:xfrm>
        </p:spPr>
        <p:txBody>
          <a:bodyPr>
            <a:normAutofit/>
          </a:bodyPr>
          <a:lstStyle>
            <a:lvl1pPr latinLnBrk="0">
              <a:defRPr lang="zh-TW" sz="2000"/>
            </a:lvl1pPr>
            <a:lvl2pPr latinLnBrk="0">
              <a:defRPr lang="zh-TW" sz="1800"/>
            </a:lvl2pPr>
            <a:lvl3pPr latinLnBrk="0">
              <a:defRPr lang="zh-TW" sz="1600"/>
            </a:lvl3pPr>
            <a:lvl4pPr latinLnBrk="0">
              <a:defRPr lang="zh-TW" sz="1400"/>
            </a:lvl4pPr>
            <a:lvl5pPr latinLnBrk="0">
              <a:defRPr lang="zh-TW" sz="1400"/>
            </a:lvl5pPr>
            <a:lvl6pPr latinLnBrk="0">
              <a:defRPr lang="zh-TW" sz="1400"/>
            </a:lvl6pPr>
            <a:lvl7pPr latinLnBrk="0">
              <a:defRPr lang="zh-TW" sz="1400"/>
            </a:lvl7pPr>
            <a:lvl8pPr latinLnBrk="0">
              <a:defRPr lang="zh-TW" sz="1400"/>
            </a:lvl8pPr>
            <a:lvl9pPr latinLnBrk="0">
              <a:defRPr lang="zh-TW"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dirty="0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t>2015/12/14</a:t>
            </a:fld>
            <a:endParaRPr lang="zh-TW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2000784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dirty="0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t>2015/12/14</a:t>
            </a:fld>
            <a:endParaRPr 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907158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t>2015/12/14</a:t>
            </a:fld>
            <a:endParaRPr lang="zh-TW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2441531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65213" y="533400"/>
            <a:ext cx="4114800" cy="1524000"/>
          </a:xfrm>
        </p:spPr>
        <p:txBody>
          <a:bodyPr anchor="b">
            <a:normAutofit/>
          </a:bodyPr>
          <a:lstStyle>
            <a:lvl1pPr algn="l" latinLnBrk="0">
              <a:defRPr lang="zh-TW" sz="36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865813" y="533400"/>
            <a:ext cx="5867400" cy="5486400"/>
          </a:xfrm>
        </p:spPr>
        <p:txBody>
          <a:bodyPr>
            <a:normAutofit/>
          </a:bodyPr>
          <a:lstStyle>
            <a:lvl1pPr latinLnBrk="0">
              <a:defRPr lang="zh-TW" sz="2000"/>
            </a:lvl1pPr>
            <a:lvl2pPr latinLnBrk="0">
              <a:defRPr lang="zh-TW" sz="1800"/>
            </a:lvl2pPr>
            <a:lvl3pPr latinLnBrk="0">
              <a:defRPr lang="zh-TW" sz="1600"/>
            </a:lvl3pPr>
            <a:lvl4pPr latinLnBrk="0">
              <a:defRPr lang="zh-TW" sz="1400"/>
            </a:lvl4pPr>
            <a:lvl5pPr latinLnBrk="0">
              <a:defRPr lang="zh-TW" sz="1400"/>
            </a:lvl5pPr>
            <a:lvl6pPr latinLnBrk="0">
              <a:defRPr lang="zh-TW" sz="1400"/>
            </a:lvl6pPr>
            <a:lvl7pPr latinLnBrk="0">
              <a:defRPr lang="zh-TW" sz="1400"/>
            </a:lvl7pPr>
            <a:lvl8pPr latinLnBrk="0">
              <a:defRPr lang="zh-TW" sz="1400"/>
            </a:lvl8pPr>
            <a:lvl9pPr latinLnBrk="0">
              <a:defRPr lang="zh-TW"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065213" y="2209800"/>
            <a:ext cx="4114800" cy="3810000"/>
          </a:xfrm>
        </p:spPr>
        <p:txBody>
          <a:bodyPr>
            <a:normAutofit/>
          </a:bodyPr>
          <a:lstStyle>
            <a:lvl1pPr marL="0" indent="0" latinLnBrk="0">
              <a:lnSpc>
                <a:spcPct val="110000"/>
              </a:lnSpc>
              <a:spcBef>
                <a:spcPts val="600"/>
              </a:spcBef>
              <a:buNone/>
              <a:defRPr lang="zh-TW"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latinLnBrk="0">
              <a:buNone/>
              <a:defRPr lang="zh-TW" sz="1200"/>
            </a:lvl2pPr>
            <a:lvl3pPr marL="914400" indent="0" latinLnBrk="0">
              <a:buNone/>
              <a:defRPr lang="zh-TW" sz="1000"/>
            </a:lvl3pPr>
            <a:lvl4pPr marL="1371600" indent="0" latinLnBrk="0">
              <a:buNone/>
              <a:defRPr lang="zh-TW" sz="900"/>
            </a:lvl4pPr>
            <a:lvl5pPr marL="1828800" indent="0" latinLnBrk="0">
              <a:buNone/>
              <a:defRPr lang="zh-TW" sz="900"/>
            </a:lvl5pPr>
            <a:lvl6pPr marL="2286000" indent="0" latinLnBrk="0">
              <a:buNone/>
              <a:defRPr lang="zh-TW" sz="900"/>
            </a:lvl6pPr>
            <a:lvl7pPr marL="2743200" indent="0" latinLnBrk="0">
              <a:buNone/>
              <a:defRPr lang="zh-TW" sz="900"/>
            </a:lvl7pPr>
            <a:lvl8pPr marL="3200400" indent="0" latinLnBrk="0">
              <a:buNone/>
              <a:defRPr lang="zh-TW" sz="900"/>
            </a:lvl8pPr>
            <a:lvl9pPr marL="3657600" indent="0" latinLnBrk="0">
              <a:buNone/>
              <a:defRPr lang="zh-TW"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t>2015/12/14</a:t>
            </a:fld>
            <a:endParaRPr 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2101711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65213" y="533400"/>
            <a:ext cx="4114800" cy="1524000"/>
          </a:xfrm>
        </p:spPr>
        <p:txBody>
          <a:bodyPr anchor="b">
            <a:noAutofit/>
          </a:bodyPr>
          <a:lstStyle>
            <a:lvl1pPr algn="l" latinLnBrk="0">
              <a:defRPr lang="zh-TW" sz="36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dirty="0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865812" y="533400"/>
            <a:ext cx="5780173" cy="5791200"/>
          </a:xfrm>
          <a:ln w="50800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txBody>
          <a:bodyPr>
            <a:normAutofit/>
          </a:bodyPr>
          <a:lstStyle>
            <a:lvl1pPr marL="0" indent="0" algn="ctr" latinLnBrk="0">
              <a:buNone/>
              <a:defRPr lang="zh-TW" sz="2400"/>
            </a:lvl1pPr>
            <a:lvl2pPr marL="457200" indent="0" latinLnBrk="0">
              <a:buNone/>
              <a:defRPr lang="zh-TW" sz="2800"/>
            </a:lvl2pPr>
            <a:lvl3pPr marL="914400" indent="0" latinLnBrk="0">
              <a:buNone/>
              <a:defRPr lang="zh-TW" sz="2400"/>
            </a:lvl3pPr>
            <a:lvl4pPr marL="1371600" indent="0" latinLnBrk="0">
              <a:buNone/>
              <a:defRPr lang="zh-TW" sz="2000"/>
            </a:lvl4pPr>
            <a:lvl5pPr marL="1828800" indent="0" latinLnBrk="0">
              <a:buNone/>
              <a:defRPr lang="zh-TW" sz="2000"/>
            </a:lvl5pPr>
            <a:lvl6pPr marL="2286000" indent="0" latinLnBrk="0">
              <a:buNone/>
              <a:defRPr lang="zh-TW" sz="2000"/>
            </a:lvl6pPr>
            <a:lvl7pPr marL="2743200" indent="0" latinLnBrk="0">
              <a:buNone/>
              <a:defRPr lang="zh-TW" sz="2000"/>
            </a:lvl7pPr>
            <a:lvl8pPr marL="3200400" indent="0" latinLnBrk="0">
              <a:buNone/>
              <a:defRPr lang="zh-TW" sz="2000"/>
            </a:lvl8pPr>
            <a:lvl9pPr marL="3657600" indent="0" latinLnBrk="0">
              <a:buNone/>
              <a:defRPr lang="zh-TW" sz="2000"/>
            </a:lvl9pPr>
          </a:lstStyle>
          <a:p>
            <a:r>
              <a:rPr lang="zh-TW" altLang="en-US" smtClean="0"/>
              <a:t>按一下圖示以新增圖片</a:t>
            </a:r>
            <a:endParaRPr lang="zh-TW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065213" y="2209800"/>
            <a:ext cx="4114800" cy="3810000"/>
          </a:xfrm>
        </p:spPr>
        <p:txBody>
          <a:bodyPr>
            <a:normAutofit/>
          </a:bodyPr>
          <a:lstStyle>
            <a:lvl1pPr marL="0" indent="0" latinLnBrk="0">
              <a:lnSpc>
                <a:spcPct val="110000"/>
              </a:lnSpc>
              <a:spcBef>
                <a:spcPts val="600"/>
              </a:spcBef>
              <a:buNone/>
              <a:defRPr lang="zh-TW" sz="1800"/>
            </a:lvl1pPr>
            <a:lvl2pPr marL="457200" indent="0" latinLnBrk="0">
              <a:buNone/>
              <a:defRPr lang="zh-TW" sz="1200"/>
            </a:lvl2pPr>
            <a:lvl3pPr marL="914400" indent="0" latinLnBrk="0">
              <a:buNone/>
              <a:defRPr lang="zh-TW" sz="1000"/>
            </a:lvl3pPr>
            <a:lvl4pPr marL="1371600" indent="0" latinLnBrk="0">
              <a:buNone/>
              <a:defRPr lang="zh-TW" sz="900"/>
            </a:lvl4pPr>
            <a:lvl5pPr marL="1828800" indent="0" latinLnBrk="0">
              <a:buNone/>
              <a:defRPr lang="zh-TW" sz="900"/>
            </a:lvl5pPr>
            <a:lvl6pPr marL="2286000" indent="0" latinLnBrk="0">
              <a:buNone/>
              <a:defRPr lang="zh-TW" sz="900"/>
            </a:lvl6pPr>
            <a:lvl7pPr marL="2743200" indent="0" latinLnBrk="0">
              <a:buNone/>
              <a:defRPr lang="zh-TW" sz="900"/>
            </a:lvl7pPr>
            <a:lvl8pPr marL="3200400" indent="0" latinLnBrk="0">
              <a:buNone/>
              <a:defRPr lang="zh-TW" sz="900"/>
            </a:lvl8pPr>
            <a:lvl9pPr marL="3657600" indent="0" latinLnBrk="0">
              <a:buNone/>
              <a:defRPr lang="zh-TW"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1419608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1065212" y="533400"/>
            <a:ext cx="8686801" cy="1066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TW" dirty="0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065212" y="1828800"/>
            <a:ext cx="8686801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dirty="0"/>
              <a:t>按一下以編輯母片文字樣式</a:t>
            </a:r>
          </a:p>
          <a:p>
            <a:pPr lvl="1"/>
            <a:r>
              <a:rPr lang="zh-TW" dirty="0"/>
              <a:t>第二層</a:t>
            </a:r>
          </a:p>
          <a:p>
            <a:pPr lvl="2"/>
            <a:r>
              <a:rPr lang="zh-TW" dirty="0"/>
              <a:t>第三層</a:t>
            </a:r>
          </a:p>
          <a:p>
            <a:pPr lvl="3"/>
            <a:r>
              <a:rPr lang="zh-TW" dirty="0"/>
              <a:t>第四層</a:t>
            </a:r>
          </a:p>
          <a:p>
            <a:pPr lvl="4"/>
            <a:r>
              <a:rPr lang="zh-TW" dirty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6932612" y="6155267"/>
            <a:ext cx="1371600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zh-TW" sz="100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3E0FA9E5-6744-4841-888F-9E7CC0C2B7EC}" type="datetimeFigureOut">
              <a:rPr lang="en-US" altLang="zh-TW" smtClean="0"/>
              <a:pPr/>
              <a:t>12/14/2015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1065213" y="6155267"/>
            <a:ext cx="5653087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zh-TW" sz="100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532812" y="6155267"/>
            <a:ext cx="1219201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zh-TW" sz="100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AAEAE4A8-A6E5-453E-B946-FB774B73F48C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97054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lang="zh-TW" sz="3600" b="1" kern="1200">
          <a:solidFill>
            <a:schemeClr val="accent1"/>
          </a:solidFill>
          <a:latin typeface="微軟正黑體" panose="020B0604030504040204" pitchFamily="34" charset="-120"/>
          <a:ea typeface="微軟正黑體" panose="020B0604030504040204" pitchFamily="34" charset="-120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lang="zh-TW" sz="2000" kern="1200">
          <a:solidFill>
            <a:schemeClr val="tx1">
              <a:lumMod val="65000"/>
              <a:lumOff val="35000"/>
            </a:schemeClr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lang="zh-TW" sz="1800" kern="1200">
          <a:solidFill>
            <a:schemeClr val="tx1">
              <a:lumMod val="65000"/>
              <a:lumOff val="35000"/>
            </a:schemeClr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2pPr>
      <a:lvl3pPr marL="77724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lang="zh-TW" sz="1600" kern="1200">
          <a:solidFill>
            <a:schemeClr val="tx1">
              <a:lumMod val="65000"/>
              <a:lumOff val="35000"/>
            </a:schemeClr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3pPr>
      <a:lvl4pPr marL="96012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lang="zh-TW" sz="1400" kern="1200">
          <a:solidFill>
            <a:schemeClr val="tx1">
              <a:lumMod val="65000"/>
              <a:lumOff val="35000"/>
            </a:schemeClr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4pPr>
      <a:lvl5pPr marL="10972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lang="zh-TW" sz="1400" kern="1200">
          <a:solidFill>
            <a:schemeClr val="tx1">
              <a:lumMod val="65000"/>
              <a:lumOff val="35000"/>
            </a:schemeClr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5pPr>
      <a:lvl6pPr marL="123444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lang="zh-TW"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37160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lang="zh-TW"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50876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lang="zh-TW"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164592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lang="zh-TW"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960570" y="1124744"/>
            <a:ext cx="6862033" cy="2514601"/>
          </a:xfrm>
        </p:spPr>
        <p:txBody>
          <a:bodyPr/>
          <a:lstStyle/>
          <a:p>
            <a:r>
              <a:rPr lang="zh-TW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航空城</a:t>
            </a:r>
            <a:r>
              <a:rPr lang="en-US" altLang="zh-TW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en-US" altLang="zh-TW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zh-TW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環境影響評估訴訟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sz="4000" dirty="0" smtClean="0">
                <a:solidFill>
                  <a:schemeClr val="bg1">
                    <a:lumMod val="65000"/>
                  </a:schemeClr>
                </a:solidFill>
              </a:rPr>
              <a:t>法官組報</a:t>
            </a:r>
            <a:r>
              <a:rPr lang="zh-TW" altLang="en-US" sz="4000" dirty="0">
                <a:solidFill>
                  <a:schemeClr val="bg1">
                    <a:lumMod val="65000"/>
                  </a:schemeClr>
                </a:solidFill>
              </a:rPr>
              <a:t>告</a:t>
            </a:r>
            <a:endParaRPr lang="zh-TW" sz="4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981844" y="4077072"/>
            <a:ext cx="6037312" cy="1397000"/>
          </a:xfrm>
        </p:spPr>
        <p:txBody>
          <a:bodyPr/>
          <a:lstStyle/>
          <a:p>
            <a:r>
              <a:rPr lang="zh-TW" altLang="en-US" dirty="0" smtClean="0"/>
              <a:t>吳宜蓁</a:t>
            </a:r>
            <a:r>
              <a:rPr lang="zh-TW" altLang="en-US" dirty="0"/>
              <a:t>  </a:t>
            </a:r>
            <a:r>
              <a:rPr lang="zh-TW" altLang="en-US" dirty="0" smtClean="0"/>
              <a:t>羅博威</a:t>
            </a:r>
            <a:r>
              <a:rPr lang="zh-TW" altLang="en-US" dirty="0"/>
              <a:t>  </a:t>
            </a:r>
            <a:r>
              <a:rPr lang="zh-TW" altLang="en-US" dirty="0" smtClean="0"/>
              <a:t>楊容  蔣姮羽  周松蔚</a:t>
            </a:r>
            <a:endParaRPr lang="zh-TW" dirty="0"/>
          </a:p>
        </p:txBody>
      </p:sp>
    </p:spTree>
    <p:extLst>
      <p:ext uri="{BB962C8B-B14F-4D97-AF65-F5344CB8AC3E}">
        <p14:creationId xmlns:p14="http://schemas.microsoft.com/office/powerpoint/2010/main" val="1493259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chemeClr val="bg1">
                    <a:lumMod val="50000"/>
                  </a:schemeClr>
                </a:solidFill>
              </a:rPr>
              <a:t>應辦理環評的時間</a:t>
            </a:r>
            <a:endParaRPr lang="zh-TW" alt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原告主張：立即辦理</a:t>
            </a:r>
            <a:endParaRPr lang="en-US" altLang="zh-TW" dirty="0" smtClean="0"/>
          </a:p>
          <a:p>
            <a:r>
              <a:rPr lang="zh-TW" altLang="en-US" dirty="0" smtClean="0"/>
              <a:t>被告主張：取得機場園區用地後，方進行環評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88523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chemeClr val="bg1">
                    <a:lumMod val="50000"/>
                  </a:schemeClr>
                </a:solidFill>
              </a:rPr>
              <a:t>程序爭點</a:t>
            </a:r>
            <a:endParaRPr lang="zh-TW" alt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09836" y="3212976"/>
            <a:ext cx="9433048" cy="2376264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zh-TW" altLang="en-US" dirty="0" smtClean="0"/>
              <a:t>應行的訴訟類型</a:t>
            </a:r>
            <a:endParaRPr lang="en-US" altLang="zh-TW" dirty="0" smtClean="0"/>
          </a:p>
          <a:p>
            <a:pPr marL="457200" indent="-457200">
              <a:buAutoNum type="arabicPeriod"/>
            </a:pPr>
            <a:r>
              <a:rPr lang="zh-TW" altLang="en-US" dirty="0" smtClean="0"/>
              <a:t>本</a:t>
            </a:r>
            <a:r>
              <a:rPr lang="zh-TW" altLang="en-US" dirty="0"/>
              <a:t>件訴訟</a:t>
            </a:r>
            <a:r>
              <a:rPr lang="zh-TW" altLang="en-US" dirty="0" smtClean="0"/>
              <a:t>當事人</a:t>
            </a:r>
            <a:endParaRPr lang="en-US" altLang="zh-TW" dirty="0" smtClean="0"/>
          </a:p>
          <a:p>
            <a:r>
              <a:rPr lang="zh-TW" altLang="en-US" dirty="0"/>
              <a:t>　　</a:t>
            </a:r>
            <a:r>
              <a:rPr lang="zh-TW" altLang="en-US" dirty="0" smtClean="0"/>
              <a:t>原告：受害人民和公益團體</a:t>
            </a:r>
            <a:endParaRPr lang="en-US" altLang="zh-TW" dirty="0" smtClean="0"/>
          </a:p>
          <a:p>
            <a:r>
              <a:rPr lang="zh-TW" altLang="en-US" dirty="0"/>
              <a:t>　</a:t>
            </a:r>
            <a:r>
              <a:rPr lang="zh-TW" altLang="en-US" dirty="0" smtClean="0"/>
              <a:t>　被告</a:t>
            </a:r>
            <a:r>
              <a:rPr lang="zh-TW" altLang="en-US" dirty="0" smtClean="0"/>
              <a:t>：</a:t>
            </a:r>
            <a:r>
              <a:rPr lang="zh-TW" altLang="en-US" dirty="0" smtClean="0"/>
              <a:t>主管機</a:t>
            </a:r>
            <a:r>
              <a:rPr lang="zh-TW" altLang="en-US" dirty="0"/>
              <a:t>關</a:t>
            </a:r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3476467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chemeClr val="bg1">
                    <a:lumMod val="50000"/>
                  </a:schemeClr>
                </a:solidFill>
              </a:rPr>
              <a:t>應行的訴訟類型</a:t>
            </a:r>
            <a:endParaRPr lang="zh-TW" alt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可能涉及的訴訟：</a:t>
            </a:r>
            <a:endParaRPr lang="en-US" altLang="zh-TW" dirty="0" smtClean="0"/>
          </a:p>
          <a:p>
            <a:r>
              <a:rPr lang="zh-TW" altLang="en-US" dirty="0" smtClean="0"/>
              <a:t>行政程序法第</a:t>
            </a:r>
            <a:r>
              <a:rPr lang="en-US" altLang="zh-TW" dirty="0" smtClean="0"/>
              <a:t>8</a:t>
            </a:r>
            <a:r>
              <a:rPr lang="zh-TW" altLang="en-US" dirty="0" smtClean="0"/>
              <a:t>條</a:t>
            </a:r>
            <a:endParaRPr lang="en-US" altLang="zh-TW" dirty="0" smtClean="0"/>
          </a:p>
          <a:p>
            <a:r>
              <a:rPr lang="zh-TW" altLang="en-US" dirty="0" smtClean="0"/>
              <a:t>環境影響評估法第</a:t>
            </a:r>
            <a:r>
              <a:rPr lang="en-US" altLang="zh-TW" dirty="0" smtClean="0"/>
              <a:t>21</a:t>
            </a:r>
            <a:r>
              <a:rPr lang="zh-TW" altLang="en-US" dirty="0" smtClean="0"/>
              <a:t>、</a:t>
            </a:r>
            <a:r>
              <a:rPr lang="en-US" altLang="zh-TW" dirty="0" smtClean="0"/>
              <a:t>22</a:t>
            </a:r>
            <a:r>
              <a:rPr lang="zh-TW" altLang="en-US" dirty="0" smtClean="0"/>
              <a:t>、</a:t>
            </a:r>
            <a:r>
              <a:rPr lang="en-US" altLang="zh-TW" dirty="0" smtClean="0"/>
              <a:t>23</a:t>
            </a:r>
            <a:r>
              <a:rPr lang="zh-TW" altLang="en-US" dirty="0"/>
              <a:t>條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05028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chemeClr val="bg1">
                    <a:lumMod val="50000"/>
                  </a:schemeClr>
                </a:solidFill>
              </a:rPr>
              <a:t>訴訟當事人</a:t>
            </a:r>
            <a:endParaRPr lang="zh-TW" alt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環境影響評估法</a:t>
            </a:r>
            <a:r>
              <a:rPr lang="en-US" altLang="zh-TW" dirty="0" smtClean="0"/>
              <a:t>§23</a:t>
            </a:r>
            <a:r>
              <a:rPr lang="zh-TW" altLang="en-US" dirty="0" smtClean="0"/>
              <a:t>第</a:t>
            </a:r>
            <a:r>
              <a:rPr lang="en-US" altLang="zh-TW" dirty="0" smtClean="0"/>
              <a:t>8</a:t>
            </a:r>
            <a:r>
              <a:rPr lang="zh-TW" altLang="en-US" dirty="0" smtClean="0"/>
              <a:t>項</a:t>
            </a:r>
            <a:endParaRPr lang="en-US" altLang="zh-TW" dirty="0" smtClean="0"/>
          </a:p>
          <a:p>
            <a:r>
              <a:rPr lang="zh-TW" altLang="en-US" dirty="0" smtClean="0"/>
              <a:t>被</a:t>
            </a:r>
            <a:r>
              <a:rPr lang="zh-TW" altLang="en-US" dirty="0"/>
              <a:t>告</a:t>
            </a:r>
            <a:r>
              <a:rPr lang="zh-TW" altLang="en-US" dirty="0" smtClean="0"/>
              <a:t>：「主管機關」</a:t>
            </a:r>
            <a:endParaRPr lang="en-US" altLang="zh-TW" dirty="0" smtClean="0"/>
          </a:p>
          <a:p>
            <a:r>
              <a:rPr lang="zh-TW" altLang="en-US" dirty="0" smtClean="0"/>
              <a:t>原告：「</a:t>
            </a:r>
            <a:r>
              <a:rPr lang="zh-TW" altLang="en-US" dirty="0"/>
              <a:t>受害</a:t>
            </a:r>
            <a:r>
              <a:rPr lang="zh-TW" altLang="en-US" dirty="0" smtClean="0"/>
              <a:t>人民」或「公益</a:t>
            </a:r>
            <a:r>
              <a:rPr lang="zh-TW" altLang="en-US" dirty="0"/>
              <a:t>團體</a:t>
            </a:r>
            <a:r>
              <a:rPr lang="zh-TW" altLang="en-US" dirty="0" smtClean="0"/>
              <a:t>」</a:t>
            </a:r>
            <a:endParaRPr lang="en-US" altLang="zh-TW" dirty="0" smtClean="0"/>
          </a:p>
          <a:p>
            <a:pPr marL="45720" indent="0">
              <a:buNone/>
            </a:pPr>
            <a:endParaRPr lang="en-US" altLang="zh-TW" dirty="0" smtClean="0"/>
          </a:p>
          <a:p>
            <a:pPr marL="45720" indent="0">
              <a:buNone/>
            </a:pPr>
            <a:r>
              <a:rPr lang="en-US" altLang="zh-TW" dirty="0" smtClean="0"/>
              <a:t>Q:</a:t>
            </a:r>
            <a:r>
              <a:rPr lang="zh-TW" altLang="en-US" dirty="0" smtClean="0"/>
              <a:t> 公益團體有無限制</a:t>
            </a:r>
            <a:r>
              <a:rPr lang="zh-TW" altLang="en-US" dirty="0"/>
              <a:t>？</a:t>
            </a:r>
          </a:p>
        </p:txBody>
      </p:sp>
    </p:spTree>
    <p:extLst>
      <p:ext uri="{BB962C8B-B14F-4D97-AF65-F5344CB8AC3E}">
        <p14:creationId xmlns:p14="http://schemas.microsoft.com/office/powerpoint/2010/main" val="841937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chemeClr val="bg2">
                    <a:lumMod val="50000"/>
                  </a:schemeClr>
                </a:solidFill>
              </a:rPr>
              <a:t>實體爭點</a:t>
            </a:r>
            <a:endParaRPr lang="zh-TW" alt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065214" y="3124200"/>
            <a:ext cx="10069758" cy="1371600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zh-TW" altLang="en-US" dirty="0" smtClean="0"/>
              <a:t>開發行為的範圍 </a:t>
            </a:r>
            <a:r>
              <a:rPr lang="en-US" altLang="zh-TW" dirty="0" smtClean="0"/>
              <a:t>(</a:t>
            </a:r>
            <a:r>
              <a:rPr lang="zh-TW" altLang="en-US" dirty="0" smtClean="0"/>
              <a:t>環評法</a:t>
            </a:r>
            <a:r>
              <a:rPr lang="en-US" altLang="zh-TW" dirty="0" smtClean="0"/>
              <a:t>§4</a:t>
            </a:r>
            <a:r>
              <a:rPr lang="zh-TW" altLang="en-US" dirty="0" smtClean="0"/>
              <a:t> </a:t>
            </a:r>
            <a:r>
              <a:rPr lang="en-US" altLang="zh-TW" dirty="0" smtClean="0"/>
              <a:t>I</a:t>
            </a:r>
            <a:r>
              <a:rPr lang="zh-TW" altLang="en-US" dirty="0" smtClean="0"/>
              <a:t> </a:t>
            </a:r>
            <a:r>
              <a:rPr lang="en-US" altLang="zh-TW" dirty="0" smtClean="0"/>
              <a:t>)</a:t>
            </a:r>
            <a:r>
              <a:rPr lang="zh-TW" altLang="en-US" dirty="0" smtClean="0"/>
              <a:t>：航空城是否已進行到規劃的階段</a:t>
            </a:r>
            <a:endParaRPr lang="en-US" altLang="zh-TW" dirty="0" smtClean="0"/>
          </a:p>
          <a:p>
            <a:pPr marL="457200" indent="-457200">
              <a:buAutoNum type="arabicPeriod"/>
            </a:pPr>
            <a:r>
              <a:rPr lang="zh-TW" altLang="en-US" dirty="0" smtClean="0"/>
              <a:t>應進</a:t>
            </a:r>
            <a:r>
              <a:rPr lang="zh-TW" altLang="en-US" dirty="0"/>
              <a:t>行</a:t>
            </a:r>
            <a:r>
              <a:rPr lang="zh-TW" altLang="en-US" dirty="0" smtClean="0"/>
              <a:t>環評的</a:t>
            </a:r>
            <a:r>
              <a:rPr lang="zh-TW" altLang="en-US" dirty="0" smtClean="0"/>
              <a:t>範圍</a:t>
            </a:r>
            <a:endParaRPr lang="en-US" altLang="zh-TW" dirty="0" smtClean="0"/>
          </a:p>
          <a:p>
            <a:pPr marL="457200" indent="-457200">
              <a:buAutoNum type="arabicPeriod"/>
            </a:pPr>
            <a:r>
              <a:rPr lang="zh-TW" altLang="en-US" dirty="0" smtClean="0"/>
              <a:t>應辦理環評的</a:t>
            </a:r>
            <a:r>
              <a:rPr lang="zh-TW" altLang="en-US" dirty="0"/>
              <a:t>時間</a:t>
            </a:r>
            <a:endParaRPr lang="en-US" altLang="zh-TW" dirty="0" smtClean="0"/>
          </a:p>
          <a:p>
            <a:pPr marL="457200" indent="-457200">
              <a:buAutoNum type="arabicPeriod"/>
            </a:pPr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1888221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chemeClr val="bg1">
                    <a:lumMod val="50000"/>
                  </a:schemeClr>
                </a:solidFill>
              </a:rPr>
              <a:t>開發行為的範圍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65212" y="1828800"/>
            <a:ext cx="8686801" cy="4768552"/>
          </a:xfrm>
        </p:spPr>
        <p:txBody>
          <a:bodyPr/>
          <a:lstStyle/>
          <a:p>
            <a:r>
              <a:rPr lang="zh-TW" altLang="en-US" dirty="0" smtClean="0"/>
              <a:t>環境影響評估法</a:t>
            </a:r>
            <a:r>
              <a:rPr lang="en-US" altLang="zh-TW" dirty="0" smtClean="0"/>
              <a:t>§23</a:t>
            </a:r>
            <a:r>
              <a:rPr lang="zh-TW" altLang="en-US" dirty="0" smtClean="0"/>
              <a:t> </a:t>
            </a:r>
            <a:endParaRPr lang="en-US" altLang="zh-TW" dirty="0" smtClean="0"/>
          </a:p>
          <a:p>
            <a:pPr>
              <a:lnSpc>
                <a:spcPct val="150000"/>
              </a:lnSpc>
            </a:pPr>
            <a:r>
              <a:rPr lang="zh-TW" altLang="en-US" dirty="0" smtClean="0"/>
              <a:t>「一</a:t>
            </a:r>
            <a:r>
              <a:rPr lang="zh-TW" altLang="en-US" dirty="0"/>
              <a:t>、違反第七條第三項、第十六條之一或第十七條之規定</a:t>
            </a:r>
            <a:r>
              <a:rPr lang="zh-TW" altLang="en-US" dirty="0" smtClean="0"/>
              <a:t>者</a:t>
            </a:r>
            <a:r>
              <a:rPr lang="zh-TW" altLang="en-US" dirty="0"/>
              <a:t>。</a:t>
            </a:r>
            <a:br>
              <a:rPr lang="zh-TW" altLang="en-US" dirty="0"/>
            </a:br>
            <a:r>
              <a:rPr lang="zh-TW" altLang="en-US" dirty="0"/>
              <a:t>    二、違反第十八條第一項，未提出環境影響調查報告書或違反第十八</a:t>
            </a:r>
            <a:r>
              <a:rPr lang="zh-TW" altLang="en-US" dirty="0"/>
              <a:t/>
            </a:r>
            <a:br>
              <a:rPr lang="zh-TW" altLang="en-US" dirty="0"/>
            </a:br>
            <a:r>
              <a:rPr lang="zh-TW" altLang="en-US" dirty="0"/>
              <a:t>        條第三項，未提出因應對策或不依因應對策切實</a:t>
            </a:r>
            <a:r>
              <a:rPr lang="zh-TW" altLang="en-US" dirty="0" smtClean="0"/>
              <a:t>執行者。</a:t>
            </a:r>
            <a:r>
              <a:rPr lang="zh-TW" altLang="en-US" dirty="0"/>
              <a:t/>
            </a:r>
            <a:br>
              <a:rPr lang="zh-TW" altLang="en-US" dirty="0"/>
            </a:br>
            <a:r>
              <a:rPr lang="zh-TW" altLang="en-US" dirty="0"/>
              <a:t>    三、違反第二十八條未提出因應</a:t>
            </a:r>
            <a:r>
              <a:rPr lang="zh-TW" altLang="en-US" dirty="0" smtClean="0"/>
              <a:t>對策或</a:t>
            </a:r>
            <a:r>
              <a:rPr lang="zh-TW" altLang="en-US" dirty="0"/>
              <a:t>不依因應對策切實執行者。 </a:t>
            </a:r>
            <a:r>
              <a:rPr lang="zh-TW" altLang="en-US" dirty="0" smtClean="0"/>
              <a:t>」</a:t>
            </a:r>
            <a:endParaRPr lang="en-US" altLang="zh-TW" dirty="0" smtClean="0"/>
          </a:p>
          <a:p>
            <a:pPr>
              <a:lnSpc>
                <a:spcPct val="150000"/>
              </a:lnSpc>
            </a:pPr>
            <a:endParaRPr lang="en-US" altLang="zh-TW" dirty="0" smtClean="0"/>
          </a:p>
          <a:p>
            <a:pPr>
              <a:lnSpc>
                <a:spcPct val="150000"/>
              </a:lnSpc>
            </a:pPr>
            <a:r>
              <a:rPr lang="en-US" altLang="zh-TW" dirty="0" smtClean="0"/>
              <a:t>Q: </a:t>
            </a:r>
            <a:r>
              <a:rPr lang="zh-TW" altLang="en-US" dirty="0" smtClean="0"/>
              <a:t>航空城案現階段是否屬於開發行為</a:t>
            </a:r>
            <a:r>
              <a:rPr lang="en-US" altLang="zh-TW" dirty="0" smtClean="0"/>
              <a:t>?</a:t>
            </a:r>
            <a:endParaRPr lang="en-US" altLang="zh-TW" dirty="0"/>
          </a:p>
          <a:p>
            <a:pPr>
              <a:lnSpc>
                <a:spcPct val="150000"/>
              </a:lnSpc>
            </a:pPr>
            <a:endParaRPr lang="en-US" altLang="zh-TW" dirty="0" smtClean="0"/>
          </a:p>
          <a:p>
            <a:pPr>
              <a:lnSpc>
                <a:spcPct val="150000"/>
              </a:lnSpc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15010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chemeClr val="bg1">
                    <a:lumMod val="50000"/>
                  </a:schemeClr>
                </a:solidFill>
              </a:rPr>
              <a:t>開發行為的範圍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197868" y="1844824"/>
            <a:ext cx="9781728" cy="4191000"/>
          </a:xfrm>
        </p:spPr>
        <p:txBody>
          <a:bodyPr/>
          <a:lstStyle/>
          <a:p>
            <a:r>
              <a:rPr lang="zh-TW" altLang="en-US" dirty="0"/>
              <a:t>環境影響評估法</a:t>
            </a:r>
            <a:r>
              <a:rPr lang="en-US" altLang="zh-TW" dirty="0"/>
              <a:t>§</a:t>
            </a:r>
            <a:r>
              <a:rPr lang="en-US" altLang="zh-TW" dirty="0" smtClean="0"/>
              <a:t>4</a:t>
            </a:r>
            <a:r>
              <a:rPr lang="zh-TW" altLang="en-US" dirty="0" smtClean="0"/>
              <a:t>：</a:t>
            </a:r>
            <a:endParaRPr lang="en-US" altLang="zh-TW" dirty="0" smtClean="0"/>
          </a:p>
          <a:p>
            <a:r>
              <a:rPr lang="zh-TW" altLang="en-US" dirty="0" smtClean="0"/>
              <a:t>「</a:t>
            </a:r>
            <a:r>
              <a:rPr lang="zh-TW" altLang="en-US" dirty="0"/>
              <a:t>本法專用名詞定義如下</a:t>
            </a:r>
            <a:r>
              <a:rPr lang="zh-TW" altLang="en-US" dirty="0" smtClean="0"/>
              <a:t>：</a:t>
            </a:r>
            <a:r>
              <a:rPr lang="zh-TW" altLang="en-US" dirty="0"/>
              <a:t>  一、開發行為：指依第五條規定之行為。其範圍包括該行為之規劃</a:t>
            </a:r>
            <a:r>
              <a:rPr lang="zh-TW" altLang="en-US" dirty="0" smtClean="0"/>
              <a:t>、進行</a:t>
            </a:r>
            <a:r>
              <a:rPr lang="zh-TW" altLang="en-US" dirty="0"/>
              <a:t>及完成後之</a:t>
            </a:r>
            <a:r>
              <a:rPr lang="zh-TW" altLang="en-US" dirty="0" smtClean="0"/>
              <a:t>使用。」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en-US" dirty="0" smtClean="0"/>
              <a:t>桃園國際機場股份有限公司：</a:t>
            </a:r>
            <a:endParaRPr lang="en-US" altLang="zh-TW" dirty="0" smtClean="0"/>
          </a:p>
          <a:p>
            <a:r>
              <a:rPr lang="zh-TW" altLang="en-US" dirty="0" smtClean="0"/>
              <a:t>第三跑道案後續將依環評法辦理環評</a:t>
            </a:r>
            <a:endParaRPr lang="en-US" altLang="zh-TW" dirty="0" smtClean="0"/>
          </a:p>
          <a:p>
            <a:r>
              <a:rPr lang="zh-TW" altLang="en-US" dirty="0" smtClean="0"/>
              <a:t>自由貿易港區案開發範圍、工程內容尚未定案，且開發單位取決於後續該區之營運模式，故現階段無進行環評說明及提送審查個案</a:t>
            </a:r>
            <a:r>
              <a:rPr lang="zh-TW" altLang="en-US" dirty="0"/>
              <a:t>　</a:t>
            </a:r>
            <a:r>
              <a:rPr lang="zh-TW" altLang="en-US" dirty="0" smtClean="0"/>
              <a:t>　→　未達開發行為程度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98590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chemeClr val="bg1">
                    <a:lumMod val="50000"/>
                  </a:schemeClr>
                </a:solidFill>
              </a:rPr>
              <a:t>應進行環評的</a:t>
            </a:r>
            <a:r>
              <a:rPr lang="zh-TW" altLang="en-US" dirty="0" smtClean="0">
                <a:solidFill>
                  <a:schemeClr val="bg1">
                    <a:lumMod val="50000"/>
                  </a:schemeClr>
                </a:solidFill>
              </a:rPr>
              <a:t>範圍</a:t>
            </a:r>
            <a:endParaRPr lang="zh-TW" alt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機場專用區、自由貿易港區</a:t>
            </a:r>
            <a:r>
              <a:rPr lang="zh-TW" altLang="en-US" dirty="0"/>
              <a:t>、</a:t>
            </a:r>
            <a:r>
              <a:rPr lang="zh-TW" altLang="en-US" dirty="0" smtClean="0"/>
              <a:t>第三跑道等航空成相關計畫，是否應一併進行環境影響評估？</a:t>
            </a:r>
            <a:endParaRPr lang="en-US" altLang="zh-TW" dirty="0" smtClean="0"/>
          </a:p>
          <a:p>
            <a:r>
              <a:rPr lang="zh-TW" altLang="en-US" dirty="0" smtClean="0"/>
              <a:t>桃園機場：　　　　　　　　　　　　　　　環保署：　　　　</a:t>
            </a:r>
            <a:endParaRPr lang="en-US" altLang="zh-TW" dirty="0" smtClean="0"/>
          </a:p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764" y="3356992"/>
            <a:ext cx="4943475" cy="2543175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4372" y="3115143"/>
            <a:ext cx="5209524" cy="374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127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chemeClr val="bg1">
                    <a:lumMod val="50000"/>
                  </a:schemeClr>
                </a:solidFill>
              </a:rPr>
              <a:t>應進行環評的範圍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交通部民航局：                                                             交通部：</a:t>
            </a:r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796" y="2348880"/>
            <a:ext cx="5904656" cy="4025416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8468" y="2492896"/>
            <a:ext cx="4828571" cy="303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679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Business Contrast 16x9">
  <a:themeElements>
    <a:clrScheme name="BusinessContrast">
      <a:dk1>
        <a:srgbClr val="000000"/>
      </a:dk1>
      <a:lt1>
        <a:sysClr val="window" lastClr="FFFFFF"/>
      </a:lt1>
      <a:dk2>
        <a:srgbClr val="000000"/>
      </a:dk2>
      <a:lt2>
        <a:srgbClr val="E5E8E8"/>
      </a:lt2>
      <a:accent1>
        <a:srgbClr val="00AEEF"/>
      </a:accent1>
      <a:accent2>
        <a:srgbClr val="EA428A"/>
      </a:accent2>
      <a:accent3>
        <a:srgbClr val="EED500"/>
      </a:accent3>
      <a:accent4>
        <a:srgbClr val="F5A70D"/>
      </a:accent4>
      <a:accent5>
        <a:srgbClr val="8BCB30"/>
      </a:accent5>
      <a:accent6>
        <a:srgbClr val="9962C1"/>
      </a:accent6>
      <a:hlink>
        <a:srgbClr val="00AEEF"/>
      </a:hlink>
      <a:folHlink>
        <a:srgbClr val="9962C1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BusinessContrast">
      <a:dk1>
        <a:srgbClr val="000000"/>
      </a:dk1>
      <a:lt1>
        <a:sysClr val="window" lastClr="FFFFFF"/>
      </a:lt1>
      <a:dk2>
        <a:srgbClr val="000000"/>
      </a:dk2>
      <a:lt2>
        <a:srgbClr val="E5E8E8"/>
      </a:lt2>
      <a:accent1>
        <a:srgbClr val="00AEEF"/>
      </a:accent1>
      <a:accent2>
        <a:srgbClr val="EA428A"/>
      </a:accent2>
      <a:accent3>
        <a:srgbClr val="EED500"/>
      </a:accent3>
      <a:accent4>
        <a:srgbClr val="F5A70D"/>
      </a:accent4>
      <a:accent5>
        <a:srgbClr val="8BCB30"/>
      </a:accent5>
      <a:accent6>
        <a:srgbClr val="9962C1"/>
      </a:accent6>
      <a:hlink>
        <a:srgbClr val="00AEEF"/>
      </a:hlink>
      <a:folHlink>
        <a:srgbClr val="9962C1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usinessContrast">
      <a:dk1>
        <a:srgbClr val="000000"/>
      </a:dk1>
      <a:lt1>
        <a:sysClr val="window" lastClr="FFFFFF"/>
      </a:lt1>
      <a:dk2>
        <a:srgbClr val="000000"/>
      </a:dk2>
      <a:lt2>
        <a:srgbClr val="E5E8E8"/>
      </a:lt2>
      <a:accent1>
        <a:srgbClr val="00AEEF"/>
      </a:accent1>
      <a:accent2>
        <a:srgbClr val="EA428A"/>
      </a:accent2>
      <a:accent3>
        <a:srgbClr val="EED500"/>
      </a:accent3>
      <a:accent4>
        <a:srgbClr val="F5A70D"/>
      </a:accent4>
      <a:accent5>
        <a:srgbClr val="8BCB30"/>
      </a:accent5>
      <a:accent6>
        <a:srgbClr val="9962C1"/>
      </a:accent6>
      <a:hlink>
        <a:srgbClr val="00AEEF"/>
      </a:hlink>
      <a:folHlink>
        <a:srgbClr val="9962C1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1D182A0E-7F17-4A86-A7C5-8846F54E438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商業合約簡報 (寬螢幕)</Template>
  <TotalTime>0</TotalTime>
  <Words>240</Words>
  <Application>Microsoft Office PowerPoint</Application>
  <PresentationFormat>自訂</PresentationFormat>
  <Paragraphs>42</Paragraphs>
  <Slides>10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10</vt:i4>
      </vt:variant>
    </vt:vector>
  </HeadingPairs>
  <TitlesOfParts>
    <vt:vector size="14" baseType="lpstr">
      <vt:lpstr>微軟正黑體</vt:lpstr>
      <vt:lpstr>Arial</vt:lpstr>
      <vt:lpstr>Franklin Gothic Medium</vt:lpstr>
      <vt:lpstr>Business Contrast 16x9</vt:lpstr>
      <vt:lpstr>航空城 環境影響評估訴訟 法官組報告</vt:lpstr>
      <vt:lpstr>程序爭點</vt:lpstr>
      <vt:lpstr>應行的訴訟類型</vt:lpstr>
      <vt:lpstr>訴訟當事人</vt:lpstr>
      <vt:lpstr>實體爭點</vt:lpstr>
      <vt:lpstr>開發行為的範圍</vt:lpstr>
      <vt:lpstr>開發行為的範圍</vt:lpstr>
      <vt:lpstr>應進行環評的範圍</vt:lpstr>
      <vt:lpstr>應進行環評的範圍</vt:lpstr>
      <vt:lpstr>應辦理環評的時間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2015-12-10T12:18:15Z</dcterms:created>
  <dcterms:modified xsi:type="dcterms:W3CDTF">2015-12-14T06:35:27Z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TC028952669991</vt:lpwstr>
  </property>
</Properties>
</file>