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56" r:id="rId4"/>
    <p:sldId id="257" r:id="rId5"/>
    <p:sldId id="258" r:id="rId6"/>
    <p:sldId id="259" r:id="rId7"/>
    <p:sldId id="260" r:id="rId8"/>
    <p:sldId id="262" r:id="rId9"/>
    <p:sldId id="264"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80530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334726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E664069-66B4-45E8-80B7-7BA22915F2DA}" type="slidenum">
              <a:rPr lang="zh-TW" altLang="en-US" smtClean="0"/>
              <a:t>‹#›</a:t>
            </a:fld>
            <a:endParaRPr lang="zh-TW"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3040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1878848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E664069-66B4-45E8-80B7-7BA22915F2DA}" type="slidenum">
              <a:rPr lang="zh-TW" altLang="en-US" smtClean="0"/>
              <a:t>‹#›</a:t>
            </a:fld>
            <a:endParaRPr lang="zh-TW"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445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2477331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799166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359622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9658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282270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332750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194118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334364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260088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159531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15851-C535-4D93-9C96-395BB24AE60A}" type="datetimeFigureOut">
              <a:rPr lang="zh-TW" altLang="en-US" smtClean="0"/>
              <a:t>2015/11/22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99642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615851-C535-4D93-9C96-395BB24AE60A}" type="datetimeFigureOut">
              <a:rPr lang="zh-TW" altLang="en-US" smtClean="0"/>
              <a:t>2015/11/22</a:t>
            </a:fld>
            <a:endParaRPr lang="zh-TW"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E664069-66B4-45E8-80B7-7BA22915F2DA}" type="slidenum">
              <a:rPr lang="zh-TW" altLang="en-US" smtClean="0"/>
              <a:t>‹#›</a:t>
            </a:fld>
            <a:endParaRPr lang="zh-TW" altLang="en-US"/>
          </a:p>
        </p:txBody>
      </p:sp>
    </p:spTree>
    <p:extLst>
      <p:ext uri="{BB962C8B-B14F-4D97-AF65-F5344CB8AC3E}">
        <p14:creationId xmlns:p14="http://schemas.microsoft.com/office/powerpoint/2010/main" val="372592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endParaRPr lang="en-US" altLang="zh-CN" dirty="0" smtClean="0"/>
          </a:p>
          <a:p>
            <a:pPr marL="0" indent="0">
              <a:buNone/>
            </a:pPr>
            <a:endParaRPr lang="en-US" altLang="zh-CN" dirty="0" smtClean="0"/>
          </a:p>
          <a:p>
            <a:pPr algn="ctr"/>
            <a:r>
              <a:rPr lang="zh-CN" altLang="en-US" sz="3600" dirty="0" smtClean="0"/>
              <a:t>桃園航空城程序與實體爭點簡易整理</a:t>
            </a:r>
            <a:endParaRPr lang="en-US" sz="3600" dirty="0"/>
          </a:p>
        </p:txBody>
      </p:sp>
    </p:spTree>
    <p:extLst>
      <p:ext uri="{BB962C8B-B14F-4D97-AF65-F5344CB8AC3E}">
        <p14:creationId xmlns:p14="http://schemas.microsoft.com/office/powerpoint/2010/main" val="3639361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altLang="zh-CN" dirty="0" smtClean="0"/>
          </a:p>
          <a:p>
            <a:pPr marL="0" indent="0" algn="ctr">
              <a:buNone/>
            </a:pPr>
            <a:endParaRPr lang="en-US" altLang="zh-CN" sz="3200" dirty="0"/>
          </a:p>
          <a:p>
            <a:pPr algn="ctr"/>
            <a:r>
              <a:rPr lang="zh-CN" altLang="en-US" sz="3200" dirty="0" smtClean="0"/>
              <a:t>程序上</a:t>
            </a:r>
            <a:endParaRPr lang="en-US" altLang="zh-CN" sz="3200" dirty="0" smtClean="0"/>
          </a:p>
          <a:p>
            <a:pPr algn="ctr"/>
            <a:endParaRPr lang="en-US" dirty="0"/>
          </a:p>
        </p:txBody>
      </p:sp>
    </p:spTree>
    <p:extLst>
      <p:ext uri="{BB962C8B-B14F-4D97-AF65-F5344CB8AC3E}">
        <p14:creationId xmlns:p14="http://schemas.microsoft.com/office/powerpoint/2010/main" val="883872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程序上之爭點</a:t>
            </a:r>
            <a:r>
              <a:rPr lang="en-US" altLang="zh-TW" dirty="0" smtClean="0"/>
              <a:t>(</a:t>
            </a:r>
            <a:r>
              <a:rPr lang="zh-TW" altLang="en-US" dirty="0"/>
              <a:t>一</a:t>
            </a:r>
            <a:r>
              <a:rPr lang="en-US" altLang="zh-TW" dirty="0" smtClean="0"/>
              <a:t>)</a:t>
            </a:r>
            <a:endParaRPr lang="zh-TW" altLang="en-US" dirty="0"/>
          </a:p>
        </p:txBody>
      </p:sp>
      <p:sp>
        <p:nvSpPr>
          <p:cNvPr id="5" name="內容版面配置區 4"/>
          <p:cNvSpPr>
            <a:spLocks noGrp="1"/>
          </p:cNvSpPr>
          <p:nvPr>
            <p:ph idx="1"/>
          </p:nvPr>
        </p:nvSpPr>
        <p:spPr/>
        <p:txBody>
          <a:bodyPr>
            <a:normAutofit fontScale="55000" lnSpcReduction="20000"/>
          </a:bodyPr>
          <a:lstStyle/>
          <a:p>
            <a:r>
              <a:rPr lang="zh-TW" altLang="en-US" sz="2900" dirty="0" smtClean="0"/>
              <a:t>一、本</a:t>
            </a:r>
            <a:r>
              <a:rPr lang="zh-TW" altLang="en-US" sz="2900" dirty="0"/>
              <a:t>次聽證</a:t>
            </a:r>
            <a:r>
              <a:rPr lang="zh-TW" altLang="en-US" sz="2900" dirty="0" smtClean="0"/>
              <a:t>程序，依法應由</a:t>
            </a:r>
            <a:r>
              <a:rPr lang="zh-TW" altLang="en-US" sz="2900" dirty="0" smtClean="0">
                <a:solidFill>
                  <a:srgbClr val="FF0000"/>
                </a:solidFill>
              </a:rPr>
              <a:t>內政部</a:t>
            </a:r>
            <a:r>
              <a:rPr lang="zh-TW" altLang="en-US" sz="2900" dirty="0" smtClean="0"/>
              <a:t>來舉辦，而非由交通部民航局辦理之。</a:t>
            </a:r>
            <a:endParaRPr lang="en-US" altLang="zh-TW" sz="2900" dirty="0" smtClean="0"/>
          </a:p>
          <a:p>
            <a:r>
              <a:rPr lang="zh-TW" altLang="en-US" sz="2900" dirty="0"/>
              <a:t>按行政程序</a:t>
            </a:r>
            <a:r>
              <a:rPr lang="zh-TW" altLang="en-US" sz="2900" dirty="0" smtClean="0"/>
              <a:t>法第</a:t>
            </a:r>
            <a:r>
              <a:rPr lang="en-US" altLang="zh-TW" sz="2900" dirty="0" smtClean="0"/>
              <a:t>102</a:t>
            </a:r>
            <a:r>
              <a:rPr lang="zh-TW" altLang="en-US" sz="2900" dirty="0" smtClean="0"/>
              <a:t>條</a:t>
            </a:r>
            <a:r>
              <a:rPr lang="en-US" altLang="zh-TW" sz="2900" dirty="0" smtClean="0"/>
              <a:t>:</a:t>
            </a:r>
            <a:r>
              <a:rPr lang="zh-TW" altLang="en-US" sz="2900" dirty="0" smtClean="0"/>
              <a:t>「</a:t>
            </a:r>
            <a:r>
              <a:rPr lang="zh-TW" altLang="en-US" sz="2900" dirty="0" smtClean="0">
                <a:solidFill>
                  <a:srgbClr val="FF0000"/>
                </a:solidFill>
              </a:rPr>
              <a:t>行政機關</a:t>
            </a:r>
            <a:r>
              <a:rPr lang="zh-TW" altLang="en-US" sz="2900" dirty="0" smtClean="0"/>
              <a:t>作成限制或剝奪人民自由或權利之</a:t>
            </a:r>
            <a:r>
              <a:rPr lang="zh-TW" altLang="en-US" sz="2900" dirty="0" smtClean="0">
                <a:solidFill>
                  <a:srgbClr val="FF0000"/>
                </a:solidFill>
              </a:rPr>
              <a:t>行政處分</a:t>
            </a:r>
            <a:r>
              <a:rPr lang="zh-TW" altLang="en-US" sz="2900" dirty="0" smtClean="0"/>
              <a:t>前，除已依第三十九 條規定，通知處分相對人陳述意見，或</a:t>
            </a:r>
            <a:r>
              <a:rPr lang="zh-TW" altLang="en-US" sz="2900" dirty="0" smtClean="0">
                <a:solidFill>
                  <a:srgbClr val="FF0000"/>
                </a:solidFill>
              </a:rPr>
              <a:t>決定舉行聽證</a:t>
            </a:r>
            <a:r>
              <a:rPr lang="zh-TW" altLang="en-US" sz="2900" dirty="0" smtClean="0"/>
              <a:t>者外，應給予該處分 相對人陳述意見之機會。」</a:t>
            </a:r>
            <a:endParaRPr lang="en-US" altLang="zh-TW" sz="2900" dirty="0" smtClean="0"/>
          </a:p>
          <a:p>
            <a:r>
              <a:rPr lang="zh-TW" altLang="en-US" sz="2900" dirty="0" smtClean="0"/>
              <a:t>再按土地徵收條例第</a:t>
            </a:r>
            <a:r>
              <a:rPr lang="en-US" altLang="zh-TW" sz="2900" dirty="0" smtClean="0"/>
              <a:t>14</a:t>
            </a:r>
            <a:r>
              <a:rPr lang="zh-TW" altLang="en-US" sz="2900" dirty="0" smtClean="0"/>
              <a:t>條</a:t>
            </a:r>
            <a:r>
              <a:rPr lang="en-US" altLang="zh-TW" sz="2900" dirty="0" smtClean="0"/>
              <a:t>:</a:t>
            </a:r>
            <a:r>
              <a:rPr lang="zh-TW" altLang="en-US" sz="2900" dirty="0" smtClean="0"/>
              <a:t>「徵收土地或土地改良物，由</a:t>
            </a:r>
            <a:r>
              <a:rPr lang="zh-TW" altLang="en-US" sz="2900" dirty="0" smtClean="0">
                <a:solidFill>
                  <a:srgbClr val="FF0000"/>
                </a:solidFill>
              </a:rPr>
              <a:t>中央主管機關</a:t>
            </a:r>
            <a:r>
              <a:rPr lang="zh-TW" altLang="en-US" sz="2900" dirty="0" smtClean="0"/>
              <a:t>核准之。」、第</a:t>
            </a:r>
            <a:r>
              <a:rPr lang="en-US" altLang="zh-TW" sz="2900" dirty="0" smtClean="0"/>
              <a:t>2</a:t>
            </a:r>
            <a:r>
              <a:rPr lang="zh-TW" altLang="en-US" sz="2900" dirty="0" smtClean="0"/>
              <a:t>條</a:t>
            </a:r>
            <a:r>
              <a:rPr lang="en-US" altLang="zh-TW" sz="2900" dirty="0" smtClean="0"/>
              <a:t>:</a:t>
            </a:r>
            <a:r>
              <a:rPr lang="zh-TW" altLang="en-US" sz="2900" dirty="0" smtClean="0"/>
              <a:t>「本條例所稱主管機關：在中央為</a:t>
            </a:r>
            <a:r>
              <a:rPr lang="zh-TW" altLang="en-US" sz="2900" dirty="0" smtClean="0">
                <a:solidFill>
                  <a:srgbClr val="FF0000"/>
                </a:solidFill>
              </a:rPr>
              <a:t>內政部</a:t>
            </a:r>
            <a:r>
              <a:rPr lang="zh-TW" altLang="en-US" sz="2900" dirty="0" smtClean="0"/>
              <a:t>；在直轄市為直轄市政府；在縣 </a:t>
            </a:r>
            <a:r>
              <a:rPr lang="en-US" altLang="zh-TW" sz="2900" dirty="0" smtClean="0"/>
              <a:t>( </a:t>
            </a:r>
            <a:r>
              <a:rPr lang="zh-TW" altLang="en-US" sz="2900" dirty="0" smtClean="0"/>
              <a:t>市</a:t>
            </a:r>
            <a:r>
              <a:rPr lang="en-US" altLang="zh-TW" sz="2900" dirty="0" smtClean="0"/>
              <a:t>) </a:t>
            </a:r>
            <a:r>
              <a:rPr lang="zh-TW" altLang="en-US" sz="2900" dirty="0" smtClean="0"/>
              <a:t>為縣 </a:t>
            </a:r>
            <a:r>
              <a:rPr lang="en-US" altLang="zh-TW" sz="2900" dirty="0" smtClean="0"/>
              <a:t>(</a:t>
            </a:r>
            <a:r>
              <a:rPr lang="zh-TW" altLang="en-US" sz="2900" dirty="0" smtClean="0"/>
              <a:t>市</a:t>
            </a:r>
            <a:r>
              <a:rPr lang="en-US" altLang="zh-TW" sz="2900" dirty="0" smtClean="0"/>
              <a:t>) </a:t>
            </a:r>
            <a:r>
              <a:rPr lang="zh-TW" altLang="en-US" sz="2900" dirty="0" smtClean="0"/>
              <a:t>政府。」</a:t>
            </a:r>
            <a:endParaRPr lang="en-US" altLang="zh-TW" sz="2900" dirty="0" smtClean="0"/>
          </a:p>
          <a:p>
            <a:r>
              <a:rPr lang="zh-TW" altLang="en-US" sz="2900" dirty="0" smtClean="0"/>
              <a:t>可知有權核准徵收之主管機關為內政部，於行政處分作成以前應舉行聽證。</a:t>
            </a:r>
            <a:endParaRPr lang="en-US" altLang="zh-TW" sz="2900" dirty="0" smtClean="0"/>
          </a:p>
          <a:p>
            <a:r>
              <a:rPr lang="zh-TW" altLang="en-US" sz="2900" dirty="0" smtClean="0"/>
              <a:t>惟內政部增訂土徵條例施行細則第</a:t>
            </a:r>
            <a:r>
              <a:rPr lang="en-US" altLang="zh-TW" sz="2900" dirty="0" smtClean="0"/>
              <a:t>11</a:t>
            </a:r>
            <a:r>
              <a:rPr lang="zh-TW" altLang="en-US" sz="2900" dirty="0" smtClean="0"/>
              <a:t>條之</a:t>
            </a:r>
            <a:r>
              <a:rPr lang="en-US" altLang="zh-TW" sz="2900" dirty="0" smtClean="0"/>
              <a:t>1</a:t>
            </a:r>
            <a:r>
              <a:rPr lang="zh-TW" altLang="en-US" sz="2900" dirty="0" smtClean="0"/>
              <a:t>，將舉辦聽證之責交給「因興辦事業而需辦理徵收的興辦事業之中央目的事業主管機關」，不免有球員兼裁判之嫌，</a:t>
            </a:r>
            <a:r>
              <a:rPr lang="zh-TW" altLang="en-US" sz="2900" dirty="0"/>
              <a:t>有失公平</a:t>
            </a:r>
            <a:r>
              <a:rPr lang="zh-TW" altLang="en-US" sz="2900" dirty="0" smtClean="0"/>
              <a:t>之虞</a:t>
            </a:r>
            <a:r>
              <a:rPr lang="zh-TW" altLang="en-US" sz="2900" dirty="0"/>
              <a:t>，</a:t>
            </a:r>
            <a:r>
              <a:rPr lang="zh-TW" altLang="en-US" sz="2900" dirty="0" smtClean="0"/>
              <a:t>實為不當。</a:t>
            </a:r>
            <a:endParaRPr lang="en-US" altLang="zh-TW" sz="2900" dirty="0" smtClean="0"/>
          </a:p>
          <a:p>
            <a:pPr>
              <a:buNone/>
            </a:pPr>
            <a:endParaRPr lang="zh-TW"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程序上之爭點</a:t>
            </a:r>
            <a:r>
              <a:rPr lang="en-US" altLang="zh-TW" dirty="0" smtClean="0"/>
              <a:t>(</a:t>
            </a:r>
            <a:r>
              <a:rPr lang="zh-TW" altLang="en-US" dirty="0" smtClean="0"/>
              <a:t>二</a:t>
            </a:r>
            <a:r>
              <a:rPr lang="en-US" altLang="zh-TW" dirty="0" smtClean="0"/>
              <a:t>)</a:t>
            </a:r>
            <a:endParaRPr lang="zh-TW" altLang="en-US" dirty="0"/>
          </a:p>
        </p:txBody>
      </p:sp>
      <p:sp>
        <p:nvSpPr>
          <p:cNvPr id="3" name="內容版面配置區 2"/>
          <p:cNvSpPr>
            <a:spLocks noGrp="1"/>
          </p:cNvSpPr>
          <p:nvPr>
            <p:ph idx="1"/>
          </p:nvPr>
        </p:nvSpPr>
        <p:spPr>
          <a:xfrm>
            <a:off x="457200" y="1357298"/>
            <a:ext cx="8229600" cy="4768865"/>
          </a:xfrm>
        </p:spPr>
        <p:txBody>
          <a:bodyPr>
            <a:normAutofit/>
          </a:bodyPr>
          <a:lstStyle/>
          <a:p>
            <a:r>
              <a:rPr lang="zh-TW" altLang="en-US" sz="2000" dirty="0" smtClean="0"/>
              <a:t>按行政程序法第</a:t>
            </a:r>
            <a:r>
              <a:rPr lang="en-US" altLang="zh-TW" sz="2000" dirty="0" smtClean="0"/>
              <a:t>55</a:t>
            </a:r>
            <a:r>
              <a:rPr lang="zh-TW" altLang="en-US" sz="2000" dirty="0" smtClean="0"/>
              <a:t>條</a:t>
            </a:r>
            <a:r>
              <a:rPr lang="en-US" altLang="zh-TW" sz="2000" dirty="0" smtClean="0"/>
              <a:t>:</a:t>
            </a:r>
            <a:r>
              <a:rPr lang="zh-TW" altLang="en-US" sz="2000" dirty="0" smtClean="0"/>
              <a:t>「行政機關舉行聽證前，應以書面記載下列事項，並通知</a:t>
            </a:r>
            <a:r>
              <a:rPr lang="zh-TW" altLang="en-US" sz="2000" dirty="0" smtClean="0">
                <a:solidFill>
                  <a:srgbClr val="FF0000"/>
                </a:solidFill>
              </a:rPr>
              <a:t>當事人及其他已知之利害關係人</a:t>
            </a:r>
            <a:r>
              <a:rPr lang="zh-TW" altLang="en-US" sz="2000" dirty="0" smtClean="0"/>
              <a:t>，必要時並公告之</a:t>
            </a:r>
            <a:r>
              <a:rPr lang="en-US" altLang="zh-TW" sz="2000" dirty="0" smtClean="0"/>
              <a:t>…</a:t>
            </a:r>
            <a:r>
              <a:rPr lang="zh-TW" altLang="en-US" sz="2000" dirty="0" smtClean="0"/>
              <a:t>」可知具有參加人適格者為當事人及利害關係人。</a:t>
            </a:r>
            <a:endParaRPr lang="en-US" altLang="zh-TW" sz="2000" dirty="0" smtClean="0"/>
          </a:p>
          <a:p>
            <a:r>
              <a:rPr lang="zh-TW" altLang="en-US" sz="2000" dirty="0" smtClean="0"/>
              <a:t>所謂當事人，即為行政處分之相對人，於本案中為土地建物之所有權人；而利害關係人，則指法律上權益會因行政處分、計劃或法規命令而受影響之人，於本案中即為其他如抵押權、地上權等權利人，也包括徵收範圍外一定範圍內會受到系爭徵收案影響權益之人。</a:t>
            </a:r>
            <a:endParaRPr lang="en-US" altLang="zh-TW"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程序上之爭點</a:t>
            </a:r>
            <a:r>
              <a:rPr lang="en-US" altLang="zh-TW" dirty="0" smtClean="0"/>
              <a:t>(</a:t>
            </a:r>
            <a:r>
              <a:rPr lang="zh-TW" altLang="en-US" dirty="0" smtClean="0"/>
              <a:t>二</a:t>
            </a:r>
            <a:r>
              <a:rPr lang="en-US" altLang="zh-TW" dirty="0" smtClean="0"/>
              <a:t>)</a:t>
            </a:r>
            <a:endParaRPr lang="zh-TW" altLang="en-US" dirty="0"/>
          </a:p>
        </p:txBody>
      </p:sp>
      <p:sp>
        <p:nvSpPr>
          <p:cNvPr id="3" name="內容版面配置區 2"/>
          <p:cNvSpPr>
            <a:spLocks noGrp="1"/>
          </p:cNvSpPr>
          <p:nvPr>
            <p:ph idx="1"/>
          </p:nvPr>
        </p:nvSpPr>
        <p:spPr/>
        <p:txBody>
          <a:bodyPr>
            <a:normAutofit/>
          </a:bodyPr>
          <a:lstStyle/>
          <a:p>
            <a:r>
              <a:rPr lang="zh-TW" altLang="en-US" sz="2000" b="1" dirty="0" smtClean="0"/>
              <a:t>本次預備聽證對於參加人為不當限縮</a:t>
            </a:r>
            <a:r>
              <a:rPr lang="en-US" altLang="zh-TW" sz="2000" dirty="0" smtClean="0"/>
              <a:t>:</a:t>
            </a:r>
          </a:p>
          <a:p>
            <a:r>
              <a:rPr lang="zh-TW" altLang="en-US" sz="2000" dirty="0"/>
              <a:t>一、蛋白區第二期之土地建物，於第一期招商達一定比例後即會執行徵收，故</a:t>
            </a:r>
            <a:r>
              <a:rPr lang="zh-TW" altLang="en-US" sz="2000" dirty="0">
                <a:solidFill>
                  <a:srgbClr val="FF0000"/>
                </a:solidFill>
              </a:rPr>
              <a:t>第二期之所有權人及其他權利人</a:t>
            </a:r>
            <a:r>
              <a:rPr lang="zh-TW" altLang="en-US" sz="2000" dirty="0"/>
              <a:t>之權益理應會受到第一期徵收之影響，雖不得作為當事人參加聽證，自應許其以</a:t>
            </a:r>
            <a:r>
              <a:rPr lang="zh-TW" altLang="en-US" sz="2000" dirty="0">
                <a:solidFill>
                  <a:srgbClr val="FF0000"/>
                </a:solidFill>
              </a:rPr>
              <a:t>利害關係人</a:t>
            </a:r>
            <a:r>
              <a:rPr lang="zh-TW" altLang="en-US" sz="2000" dirty="0"/>
              <a:t>之身分參加聽證，給予充分之程序保障</a:t>
            </a:r>
            <a:r>
              <a:rPr lang="zh-TW" altLang="en-US" sz="2000" dirty="0" smtClean="0"/>
              <a:t>。</a:t>
            </a:r>
            <a:endParaRPr lang="en-US" altLang="zh-TW" sz="2000" dirty="0" smtClean="0"/>
          </a:p>
          <a:p>
            <a:r>
              <a:rPr lang="zh-TW" altLang="en-US" sz="2000" dirty="0"/>
              <a:t>二、借由土徵條例施行細則第</a:t>
            </a:r>
            <a:r>
              <a:rPr lang="en-US" sz="2000" dirty="0"/>
              <a:t>11-1</a:t>
            </a:r>
            <a:r>
              <a:rPr lang="zh-TW" altLang="en-US" sz="2000" dirty="0"/>
              <a:t>條，將特定農業區限縮於</a:t>
            </a:r>
            <a:r>
              <a:rPr lang="zh-TW" altLang="en-US" sz="2000" dirty="0">
                <a:solidFill>
                  <a:srgbClr val="FF0000"/>
                </a:solidFill>
              </a:rPr>
              <a:t>農牧用地</a:t>
            </a:r>
            <a:r>
              <a:rPr lang="zh-TW" altLang="en-US" sz="2000" dirty="0"/>
              <a:t>，顯已逾越母法之範圍，且亦違反平等原則。另外，只允許</a:t>
            </a:r>
            <a:r>
              <a:rPr lang="zh-TW" altLang="en-US" sz="2000" dirty="0">
                <a:solidFill>
                  <a:srgbClr val="FF0000"/>
                </a:solidFill>
              </a:rPr>
              <a:t>農牧用地之所有權人</a:t>
            </a:r>
            <a:r>
              <a:rPr lang="zh-TW" altLang="en-US" sz="2000" dirty="0"/>
              <a:t>參加聽證，而排除法律上權益同樣會受到侵害之他項權利人，亦違反行政程序法第</a:t>
            </a:r>
            <a:r>
              <a:rPr lang="en-US" sz="2000" dirty="0"/>
              <a:t>55</a:t>
            </a:r>
            <a:r>
              <a:rPr lang="zh-TW" altLang="en-US" sz="2000" dirty="0"/>
              <a:t>條對於聽證參加人之界定範疇。 </a:t>
            </a:r>
          </a:p>
          <a:p>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程序上之爭點</a:t>
            </a:r>
            <a:r>
              <a:rPr lang="en-US" altLang="zh-TW" dirty="0" smtClean="0"/>
              <a:t>(</a:t>
            </a:r>
            <a:r>
              <a:rPr lang="zh-TW" altLang="en-US" dirty="0"/>
              <a:t>三</a:t>
            </a:r>
            <a:r>
              <a:rPr lang="en-US" altLang="zh-TW" dirty="0" smtClean="0"/>
              <a:t>)</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sz="2400" b="1" dirty="0"/>
              <a:t>預備</a:t>
            </a:r>
            <a:r>
              <a:rPr lang="zh-TW" altLang="en-US" sz="2400" b="1" dirty="0" smtClean="0"/>
              <a:t>聽</a:t>
            </a:r>
            <a:r>
              <a:rPr lang="zh-TW" altLang="en-US" sz="2400" b="1" dirty="0"/>
              <a:t>證程序之兩造應為主辦單位與權益受侵害</a:t>
            </a:r>
            <a:r>
              <a:rPr lang="zh-TW" altLang="en-US" sz="2400" b="1" dirty="0" smtClean="0"/>
              <a:t>之當地居民</a:t>
            </a:r>
            <a:r>
              <a:rPr lang="zh-TW" altLang="en-US" sz="2400" dirty="0" smtClean="0"/>
              <a:t>。</a:t>
            </a:r>
            <a:endParaRPr lang="en-US" altLang="zh-TW" sz="2400" dirty="0" smtClean="0"/>
          </a:p>
          <a:p>
            <a:r>
              <a:rPr lang="zh-TW" altLang="en-US" sz="2400" dirty="0" smtClean="0"/>
              <a:t>按行政程序法第 </a:t>
            </a:r>
            <a:r>
              <a:rPr lang="en-US" altLang="zh-TW" sz="2400" dirty="0"/>
              <a:t>58 </a:t>
            </a:r>
            <a:r>
              <a:rPr lang="zh-TW" altLang="en-US" sz="2400" dirty="0" smtClean="0"/>
              <a:t>條，預備聽證之功能乃為使正式聽證能順利進行，所進行之相關事項，如議定聽證程序之進行 、釐清爭點、提出有關文書及證據等。故應如正式聽證程序般，由</a:t>
            </a:r>
            <a:r>
              <a:rPr lang="zh-TW" altLang="en-US" sz="2400" dirty="0" smtClean="0">
                <a:solidFill>
                  <a:srgbClr val="FF0000"/>
                </a:solidFill>
              </a:rPr>
              <a:t>主辦單位與權益受侵害之當地居民</a:t>
            </a:r>
            <a:r>
              <a:rPr lang="zh-TW" altLang="en-US" sz="2400" dirty="0" smtClean="0"/>
              <a:t>作為兩造，由參加之當地居民提出問題，再由機關為初步回應，若仍具爭議則列入正式聽證之爭點，屆時由雙方進行辯論，以達成共識。</a:t>
            </a:r>
            <a:endParaRPr lang="en-US" altLang="zh-TW" sz="2400" dirty="0"/>
          </a:p>
          <a:p>
            <a:r>
              <a:rPr lang="zh-TW" altLang="en-US" sz="2400" dirty="0" smtClean="0"/>
              <a:t>惟本次預備聽證卻讓贊成</a:t>
            </a:r>
            <a:r>
              <a:rPr lang="zh-TW" altLang="en-US" sz="2400" dirty="0"/>
              <a:t>方</a:t>
            </a:r>
            <a:r>
              <a:rPr lang="zh-TW" altLang="en-US" sz="2400" dirty="0" smtClean="0"/>
              <a:t>居民</a:t>
            </a:r>
            <a:r>
              <a:rPr lang="zh-TW" altLang="en-US" sz="2400" dirty="0"/>
              <a:t>與</a:t>
            </a:r>
            <a:r>
              <a:rPr lang="zh-TW" altLang="en-US" sz="2400" dirty="0" smtClean="0"/>
              <a:t>反對方居民</a:t>
            </a:r>
            <a:r>
              <a:rPr lang="zh-TW" altLang="en-US" sz="2400" dirty="0"/>
              <a:t>位於兩造，相互對抗</a:t>
            </a:r>
            <a:r>
              <a:rPr lang="zh-TW" altLang="en-US" sz="2400" dirty="0" smtClean="0"/>
              <a:t>，不僅</a:t>
            </a:r>
            <a:r>
              <a:rPr lang="zh-TW" altLang="en-US" sz="2400" dirty="0"/>
              <a:t>偏離</a:t>
            </a:r>
            <a:r>
              <a:rPr lang="zh-TW" altLang="en-US" sz="2400" dirty="0" smtClean="0"/>
              <a:t>預備聽證之設計意旨，更使現場氣氛緊張，情緒激昂，秩序混亂等現象發生，</a:t>
            </a:r>
            <a:r>
              <a:rPr lang="en-US" sz="2400" dirty="0" smtClean="0"/>
              <a:t> </a:t>
            </a:r>
            <a:r>
              <a:rPr lang="zh-TW" altLang="en-US" sz="2400" dirty="0"/>
              <a:t>實為</a:t>
            </a:r>
            <a:r>
              <a:rPr lang="zh-TW" altLang="en-US" sz="2400" dirty="0" smtClean="0"/>
              <a:t>不當之安排。</a:t>
            </a:r>
            <a:endParaRPr lang="zh-TW" altLang="en-US" sz="2400" dirty="0"/>
          </a:p>
          <a:p>
            <a:endParaRPr lang="zh-TW" altLang="en-US" dirty="0"/>
          </a:p>
          <a:p>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其他程序上爭點</a:t>
            </a:r>
            <a:endParaRPr lang="zh-TW" altLang="en-US" dirty="0"/>
          </a:p>
        </p:txBody>
      </p:sp>
      <p:sp>
        <p:nvSpPr>
          <p:cNvPr id="3" name="內容版面配置區 2"/>
          <p:cNvSpPr>
            <a:spLocks noGrp="1"/>
          </p:cNvSpPr>
          <p:nvPr>
            <p:ph idx="1"/>
          </p:nvPr>
        </p:nvSpPr>
        <p:spPr>
          <a:xfrm>
            <a:off x="457200" y="1268760"/>
            <a:ext cx="8229600" cy="5069160"/>
          </a:xfrm>
        </p:spPr>
        <p:txBody>
          <a:bodyPr>
            <a:normAutofit/>
          </a:bodyPr>
          <a:lstStyle/>
          <a:p>
            <a:r>
              <a:rPr lang="zh-TW" altLang="en-US" sz="2400" dirty="0"/>
              <a:t>為何要求參加人於申請時須檢附身分證影本，是否會對隱私權及資訊自主決定權造成侵害</a:t>
            </a:r>
            <a:r>
              <a:rPr lang="en-US" sz="2400" dirty="0"/>
              <a:t>?</a:t>
            </a:r>
            <a:endParaRPr lang="zh-TW" altLang="en-US" sz="2400" dirty="0"/>
          </a:p>
          <a:p>
            <a:r>
              <a:rPr lang="zh-TW" altLang="en-US" sz="2400" dirty="0"/>
              <a:t>為何要限制申請</a:t>
            </a:r>
            <a:r>
              <a:rPr lang="zh-TW" altLang="en-US" sz="2400" dirty="0" smtClean="0"/>
              <a:t>發言</a:t>
            </a:r>
            <a:r>
              <a:rPr lang="zh-TW" altLang="en-US" sz="2400" dirty="0"/>
              <a:t>之期限</a:t>
            </a:r>
            <a:r>
              <a:rPr lang="en-US" sz="2400" dirty="0" smtClean="0"/>
              <a:t>?</a:t>
            </a:r>
            <a:r>
              <a:rPr lang="zh-TW" altLang="en-US" sz="2400" dirty="0"/>
              <a:t>能否於每一場之最後開放補申請</a:t>
            </a:r>
            <a:r>
              <a:rPr lang="zh-TW" altLang="en-US" sz="2400" dirty="0" smtClean="0"/>
              <a:t>發言，以更加落實程序保障</a:t>
            </a:r>
            <a:r>
              <a:rPr lang="en-US" sz="2400" dirty="0" smtClean="0"/>
              <a:t>?</a:t>
            </a:r>
          </a:p>
          <a:p>
            <a:r>
              <a:rPr lang="zh-TW" altLang="en-US" sz="2400" dirty="0"/>
              <a:t>爭點之彙整完全交由主持人決定，是否給予主持人過大的裁量權</a:t>
            </a:r>
            <a:r>
              <a:rPr lang="en-US" sz="2400" dirty="0" smtClean="0"/>
              <a:t>?</a:t>
            </a:r>
          </a:p>
          <a:p>
            <a:r>
              <a:rPr lang="zh-TW" altLang="en-US" sz="2400" dirty="0" smtClean="0"/>
              <a:t>為何限制登記發言以一次為限</a:t>
            </a:r>
            <a:r>
              <a:rPr lang="en-US" altLang="zh-TW" sz="2400" dirty="0" smtClean="0"/>
              <a:t>?</a:t>
            </a:r>
            <a:r>
              <a:rPr lang="zh-TW" altLang="en-US" sz="2400" dirty="0" smtClean="0"/>
              <a:t> 若居民有不同的意見陳述，也應予准許。</a:t>
            </a:r>
            <a:endParaRPr lang="en-US" sz="2400" dirty="0" smtClean="0"/>
          </a:p>
          <a:p>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altLang="zh-CN" sz="3200" dirty="0" smtClean="0"/>
          </a:p>
          <a:p>
            <a:pPr algn="ctr"/>
            <a:endParaRPr lang="en-US" altLang="zh-CN" sz="3200" dirty="0"/>
          </a:p>
          <a:p>
            <a:pPr algn="ctr"/>
            <a:r>
              <a:rPr lang="zh-CN" altLang="en-US" sz="3200" dirty="0" smtClean="0"/>
              <a:t>實體上</a:t>
            </a:r>
            <a:endParaRPr lang="en-US" sz="3200" dirty="0"/>
          </a:p>
        </p:txBody>
      </p:sp>
    </p:spTree>
    <p:extLst>
      <p:ext uri="{BB962C8B-B14F-4D97-AF65-F5344CB8AC3E}">
        <p14:creationId xmlns:p14="http://schemas.microsoft.com/office/powerpoint/2010/main" val="2750192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實體爭點</a:t>
            </a:r>
            <a:endParaRPr lang="en-US" dirty="0"/>
          </a:p>
        </p:txBody>
      </p:sp>
      <p:sp>
        <p:nvSpPr>
          <p:cNvPr id="3" name="Content Placeholder 2"/>
          <p:cNvSpPr>
            <a:spLocks noGrp="1"/>
          </p:cNvSpPr>
          <p:nvPr>
            <p:ph idx="1"/>
          </p:nvPr>
        </p:nvSpPr>
        <p:spPr/>
        <p:txBody>
          <a:bodyPr>
            <a:normAutofit/>
          </a:bodyPr>
          <a:lstStyle/>
          <a:p>
            <a:pPr>
              <a:spcBef>
                <a:spcPts val="0"/>
              </a:spcBef>
              <a:buNone/>
            </a:pPr>
            <a:r>
              <a:rPr lang="en-US" altLang="zh-TW" sz="2400" dirty="0"/>
              <a:t>(1.)</a:t>
            </a:r>
            <a:r>
              <a:rPr lang="zh-TW" altLang="en-US" sz="2400" dirty="0"/>
              <a:t>桃園國際機場擴建的公益性與必要性何在</a:t>
            </a:r>
            <a:r>
              <a:rPr lang="en-US" altLang="zh-TW" sz="2400" dirty="0"/>
              <a:t>?</a:t>
            </a:r>
          </a:p>
          <a:p>
            <a:pPr>
              <a:spcBef>
                <a:spcPts val="0"/>
              </a:spcBef>
              <a:buNone/>
            </a:pPr>
            <a:r>
              <a:rPr lang="en-US" altLang="zh-TW" sz="2400" dirty="0"/>
              <a:t>(2.)</a:t>
            </a:r>
            <a:r>
              <a:rPr lang="zh-TW" altLang="en-US" sz="2400" dirty="0"/>
              <a:t>第三跑道位置規劃何以棄舊海軍基地而選擇的機場北側土地</a:t>
            </a:r>
            <a:r>
              <a:rPr lang="en-US" altLang="zh-TW" sz="2400" dirty="0"/>
              <a:t>?</a:t>
            </a:r>
          </a:p>
          <a:p>
            <a:pPr>
              <a:spcBef>
                <a:spcPts val="0"/>
              </a:spcBef>
              <a:buNone/>
            </a:pPr>
            <a:r>
              <a:rPr lang="en-US" altLang="zh-TW" sz="2400" dirty="0"/>
              <a:t>(3.)</a:t>
            </a:r>
            <a:r>
              <a:rPr lang="zh-TW" altLang="en-US" sz="2400" dirty="0"/>
              <a:t>辦理土地徵收之前應進行環境影響評估，避免造成既定徵收事實後使環保署難以做出不應開發或進入二階環評之決議</a:t>
            </a:r>
          </a:p>
          <a:p>
            <a:pPr>
              <a:spcBef>
                <a:spcPts val="0"/>
              </a:spcBef>
              <a:buNone/>
            </a:pPr>
            <a:r>
              <a:rPr lang="en-US" altLang="zh-TW" sz="2400" dirty="0"/>
              <a:t>(4.)</a:t>
            </a:r>
            <a:r>
              <a:rPr lang="zh-TW" altLang="en-US" sz="2400" dirty="0"/>
              <a:t>徵收範圍內之違章建築所有權人是否亦應享有一定之程序或實體</a:t>
            </a:r>
            <a:r>
              <a:rPr lang="en-US" altLang="zh-TW" sz="2400" dirty="0"/>
              <a:t>(</a:t>
            </a:r>
            <a:r>
              <a:rPr lang="zh-TW" altLang="en-US" sz="2400" dirty="0"/>
              <a:t>後續安置或補償等</a:t>
            </a:r>
            <a:r>
              <a:rPr lang="en-US" altLang="zh-TW" sz="2400" dirty="0"/>
              <a:t>)</a:t>
            </a:r>
            <a:r>
              <a:rPr lang="zh-TW" altLang="en-US" sz="2400" dirty="0"/>
              <a:t>保障</a:t>
            </a:r>
            <a:r>
              <a:rPr lang="en-US" altLang="zh-TW" sz="2400" dirty="0"/>
              <a:t>?</a:t>
            </a:r>
            <a:endParaRPr lang="zh-TW" altLang="en-US" sz="2400" dirty="0"/>
          </a:p>
        </p:txBody>
      </p:sp>
    </p:spTree>
    <p:extLst>
      <p:ext uri="{BB962C8B-B14F-4D97-AF65-F5344CB8AC3E}">
        <p14:creationId xmlns:p14="http://schemas.microsoft.com/office/powerpoint/2010/main" val="344220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70</TotalTime>
  <Words>1365</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微軟正黑體</vt:lpstr>
      <vt:lpstr>幼圆</vt:lpstr>
      <vt:lpstr>Arial</vt:lpstr>
      <vt:lpstr>Century Gothic</vt:lpstr>
      <vt:lpstr>Wingdings 3</vt:lpstr>
      <vt:lpstr>Wisp</vt:lpstr>
      <vt:lpstr>PowerPoint Presentation</vt:lpstr>
      <vt:lpstr>PowerPoint Presentation</vt:lpstr>
      <vt:lpstr>程序上之爭點(一)</vt:lpstr>
      <vt:lpstr>程序上之爭點(二)</vt:lpstr>
      <vt:lpstr>程序上之爭點(二)</vt:lpstr>
      <vt:lpstr>程序上之爭點(三)</vt:lpstr>
      <vt:lpstr>其他程序上爭點</vt:lpstr>
      <vt:lpstr>PowerPoint Presentation</vt:lpstr>
      <vt:lpstr>實體爭點</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預備聽證程序上之爭點</dc:title>
  <dc:creator>Grace</dc:creator>
  <cp:lastModifiedBy>Carrot big</cp:lastModifiedBy>
  <cp:revision>9</cp:revision>
  <dcterms:created xsi:type="dcterms:W3CDTF">2015-11-21T14:12:47Z</dcterms:created>
  <dcterms:modified xsi:type="dcterms:W3CDTF">2015-11-22T04:09:32Z</dcterms:modified>
</cp:coreProperties>
</file>